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7" r:id="rId2"/>
    <p:sldId id="258" r:id="rId3"/>
    <p:sldId id="259" r:id="rId4"/>
    <p:sldId id="260" r:id="rId5"/>
    <p:sldId id="261" r:id="rId6"/>
    <p:sldId id="262" r:id="rId7"/>
    <p:sldId id="271" r:id="rId8"/>
    <p:sldId id="276" r:id="rId9"/>
    <p:sldId id="277" r:id="rId10"/>
    <p:sldId id="272" r:id="rId11"/>
    <p:sldId id="263" r:id="rId12"/>
    <p:sldId id="273" r:id="rId13"/>
    <p:sldId id="278" r:id="rId14"/>
    <p:sldId id="279" r:id="rId15"/>
    <p:sldId id="280" r:id="rId16"/>
    <p:sldId id="281" r:id="rId17"/>
    <p:sldId id="282" r:id="rId18"/>
    <p:sldId id="283" r:id="rId19"/>
    <p:sldId id="284" r:id="rId20"/>
    <p:sldId id="285" r:id="rId21"/>
    <p:sldId id="274" r:id="rId22"/>
    <p:sldId id="270" r:id="rId23"/>
    <p:sldId id="265" r:id="rId24"/>
    <p:sldId id="266" r:id="rId25"/>
    <p:sldId id="267" r:id="rId26"/>
    <p:sldId id="286" r:id="rId27"/>
    <p:sldId id="287" r:id="rId28"/>
    <p:sldId id="268" r:id="rId29"/>
    <p:sldId id="269"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87AC55-3558-4844-A368-2A49182F2A31}" type="datetimeFigureOut">
              <a:rPr lang="fr-FR" smtClean="0"/>
              <a:t>03/04/2020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4BB9EB-F952-40E6-9350-02C4D7D82A24}" type="slidenum">
              <a:rPr lang="fr-FR" smtClean="0"/>
              <a:t>‹N°›</a:t>
            </a:fld>
            <a:endParaRPr lang="fr-FR"/>
          </a:p>
        </p:txBody>
      </p:sp>
    </p:spTree>
    <p:extLst>
      <p:ext uri="{BB962C8B-B14F-4D97-AF65-F5344CB8AC3E}">
        <p14:creationId xmlns:p14="http://schemas.microsoft.com/office/powerpoint/2010/main" val="67229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3B1F365C-CE6C-4C6B-B629-948F66BC7D47}" type="datetime1">
              <a:rPr lang="en-US" smtClean="0"/>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6E780C-68CD-4036-AECB-47CAA0597921}" type="datetime1">
              <a:rPr lang="en-US" smtClean="0"/>
              <a:t>4/3/2020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F6154776-8388-4CBF-9E0C-CD294B18B62B}" type="datetime1">
              <a:rPr lang="en-US" smtClean="0"/>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fr-FR"/>
              <a:t>Cliquez pour 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A0BF801-78FB-41B2-8302-FE4986780394}" type="datetime1">
              <a:rPr lang="en-US" smtClean="0"/>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F68780A-7CD7-4AC4-B949-4914AC5541ED}" type="datetime1">
              <a:rPr lang="en-US" smtClean="0"/>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EF2EC12-220C-406F-ABBB-638ADA8F007A}" type="datetime1">
              <a:rPr lang="en-US" smtClean="0"/>
              <a:t>4/3/2020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F89BBF5-AAEC-43E8-85A7-1DB8318F6B71}" type="datetime1">
              <a:rPr lang="en-US" smtClean="0"/>
              <a:t>4/3/2020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45C554F-C094-4074-BA89-C08E5A742068}" type="datetime1">
              <a:rPr lang="en-US" smtClean="0"/>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C99AD79-35EB-43D6-A609-F69C33269755}" type="datetime1">
              <a:rPr lang="en-US" smtClean="0"/>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3"/>
          <p:cNvSpPr>
            <a:spLocks noGrp="1"/>
          </p:cNvSpPr>
          <p:nvPr>
            <p:ph type="dt" sz="half" idx="10"/>
          </p:nvPr>
        </p:nvSpPr>
        <p:spPr/>
        <p:txBody>
          <a:bodyPr/>
          <a:lstStyle/>
          <a:p>
            <a:fld id="{670A1D3F-4A84-4175-A502-1D8EE749E3AB}" type="datetime1">
              <a:rPr lang="en-US" smtClean="0"/>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6B623FF-F8C0-486C-892A-6D320AD86F9F}" type="datetime1">
              <a:rPr lang="en-US" smtClean="0"/>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D0A0E541-C84B-429D-AA0E-42DC30F8759D}" type="datetime1">
              <a:rPr lang="en-US" smtClean="0"/>
              <a:t>4/3/2020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70575405-9423-41A9-B046-DC68989E8CE7}" type="datetime1">
              <a:rPr lang="en-US" smtClean="0"/>
              <a:t>4/3/2020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DF099277-522C-408A-95E6-C2D1FA71B6FB}" type="datetime1">
              <a:rPr lang="en-US" smtClean="0"/>
              <a:t>4/3/2020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72FCBEC-B6A5-4F42-A90A-9F3AAA0E014F}" type="datetime1">
              <a:rPr lang="en-US" smtClean="0"/>
              <a:t>4/3/2020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7" name="Date Placeholder 4"/>
          <p:cNvSpPr>
            <a:spLocks noGrp="1"/>
          </p:cNvSpPr>
          <p:nvPr>
            <p:ph type="dt" sz="half" idx="10"/>
          </p:nvPr>
        </p:nvSpPr>
        <p:spPr/>
        <p:txBody>
          <a:bodyPr/>
          <a:lstStyle/>
          <a:p>
            <a:fld id="{288208EB-AED3-4700-AB4E-ABA95B2F48FC}" type="datetime1">
              <a:rPr lang="en-US" smtClean="0"/>
              <a:t>4/3/2020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C5ABB6C-7B62-44DD-BCBD-36C23923E452}" type="datetime1">
              <a:rPr lang="en-US" smtClean="0"/>
              <a:t>4/3/2020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15DBE22-A5FC-4EE0-B427-15DA98780B3F}" type="datetime1">
              <a:rPr lang="en-US" smtClean="0"/>
              <a:t>4/3/2020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2D6CE4-850F-4819-9857-BAE4D7ECCD4B}"/>
              </a:ext>
            </a:extLst>
          </p:cNvPr>
          <p:cNvPicPr>
            <a:picLocks noChangeAspect="1"/>
          </p:cNvPicPr>
          <p:nvPr/>
        </p:nvPicPr>
        <p:blipFill>
          <a:blip r:embed="rId2"/>
          <a:stretch>
            <a:fillRect/>
          </a:stretch>
        </p:blipFill>
        <p:spPr>
          <a:xfrm>
            <a:off x="0" y="64395"/>
            <a:ext cx="12192000" cy="6858000"/>
          </a:xfrm>
          <a:prstGeom prst="rect">
            <a:avLst/>
          </a:prstGeom>
        </p:spPr>
      </p:pic>
      <p:sp>
        <p:nvSpPr>
          <p:cNvPr id="4" name="ZoneTexte 3">
            <a:extLst>
              <a:ext uri="{FF2B5EF4-FFF2-40B4-BE49-F238E27FC236}">
                <a16:creationId xmlns:a16="http://schemas.microsoft.com/office/drawing/2014/main" id="{1D04D39F-9795-47FA-811D-FF2A4DE5444A}"/>
              </a:ext>
            </a:extLst>
          </p:cNvPr>
          <p:cNvSpPr txBox="1"/>
          <p:nvPr/>
        </p:nvSpPr>
        <p:spPr>
          <a:xfrm>
            <a:off x="306946" y="6027314"/>
            <a:ext cx="11578108" cy="369332"/>
          </a:xfrm>
          <a:prstGeom prst="rect">
            <a:avLst/>
          </a:prstGeom>
          <a:noFill/>
        </p:spPr>
        <p:txBody>
          <a:bodyPr wrap="square" rtlCol="0">
            <a:spAutoFit/>
          </a:bodyPr>
          <a:lstStyle/>
          <a:p>
            <a:r>
              <a:rPr lang="fr-FR" dirty="0">
                <a:solidFill>
                  <a:schemeClr val="bg1"/>
                </a:solidFill>
              </a:rPr>
              <a:t>FANOU Sem-Lord 					             Jack </a:t>
            </a:r>
            <a:r>
              <a:rPr lang="fr-FR" dirty="0" err="1">
                <a:solidFill>
                  <a:schemeClr val="bg1"/>
                </a:solidFill>
              </a:rPr>
              <a:t>Polart</a:t>
            </a:r>
            <a:r>
              <a:rPr lang="fr-FR" dirty="0">
                <a:solidFill>
                  <a:schemeClr val="bg1"/>
                </a:solidFill>
              </a:rPr>
              <a:t> 					Franck-Emmanuel </a:t>
            </a:r>
            <a:r>
              <a:rPr lang="fr-FR" dirty="0" err="1">
                <a:solidFill>
                  <a:schemeClr val="bg1"/>
                </a:solidFill>
              </a:rPr>
              <a:t>Nouaffo</a:t>
            </a:r>
            <a:endParaRPr lang="fr-FR" dirty="0">
              <a:solidFill>
                <a:schemeClr val="bg1"/>
              </a:solidFill>
            </a:endParaRPr>
          </a:p>
        </p:txBody>
      </p:sp>
      <p:sp>
        <p:nvSpPr>
          <p:cNvPr id="2" name="Espace réservé du numéro de diapositive 1">
            <a:extLst>
              <a:ext uri="{FF2B5EF4-FFF2-40B4-BE49-F238E27FC236}">
                <a16:creationId xmlns:a16="http://schemas.microsoft.com/office/drawing/2014/main" id="{B0F68AB0-15C0-4F65-811C-B1FFB84CD5BA}"/>
              </a:ext>
            </a:extLst>
          </p:cNvPr>
          <p:cNvSpPr>
            <a:spLocks noGrp="1"/>
          </p:cNvSpPr>
          <p:nvPr>
            <p:ph type="sldNum" sz="quarter" idx="12"/>
          </p:nvPr>
        </p:nvSpPr>
        <p:spPr/>
        <p:txBody>
          <a:bodyPr/>
          <a:lstStyle/>
          <a:p>
            <a:fld id="{D57F1E4F-1CFF-5643-939E-02111984F565}" type="slidenum">
              <a:rPr lang="en-US" smtClean="0"/>
              <a:t>1</a:t>
            </a:fld>
            <a:endParaRPr lang="en-US" dirty="0"/>
          </a:p>
        </p:txBody>
      </p:sp>
      <p:sp>
        <p:nvSpPr>
          <p:cNvPr id="5" name="ZoneTexte 4">
            <a:extLst>
              <a:ext uri="{FF2B5EF4-FFF2-40B4-BE49-F238E27FC236}">
                <a16:creationId xmlns:a16="http://schemas.microsoft.com/office/drawing/2014/main" id="{005A862E-C922-4B6A-B4C5-44773C3CE306}"/>
              </a:ext>
            </a:extLst>
          </p:cNvPr>
          <p:cNvSpPr txBox="1"/>
          <p:nvPr/>
        </p:nvSpPr>
        <p:spPr>
          <a:xfrm>
            <a:off x="4370231" y="6501547"/>
            <a:ext cx="3451538" cy="369332"/>
          </a:xfrm>
          <a:prstGeom prst="rect">
            <a:avLst/>
          </a:prstGeom>
          <a:noFill/>
        </p:spPr>
        <p:txBody>
          <a:bodyPr wrap="square" rtlCol="0">
            <a:spAutoFit/>
          </a:bodyPr>
          <a:lstStyle/>
          <a:p>
            <a:r>
              <a:rPr lang="fr-FR" dirty="0">
                <a:solidFill>
                  <a:schemeClr val="bg1"/>
                </a:solidFill>
              </a:rPr>
              <a:t>Supervisé par Taha RIDENNE</a:t>
            </a:r>
          </a:p>
        </p:txBody>
      </p:sp>
    </p:spTree>
    <p:extLst>
      <p:ext uri="{BB962C8B-B14F-4D97-AF65-F5344CB8AC3E}">
        <p14:creationId xmlns:p14="http://schemas.microsoft.com/office/powerpoint/2010/main" val="3927157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0B6167-19C1-4B48-B840-73A854B00504}"/>
              </a:ext>
            </a:extLst>
          </p:cNvPr>
          <p:cNvSpPr>
            <a:spLocks noGrp="1"/>
          </p:cNvSpPr>
          <p:nvPr>
            <p:ph type="title"/>
          </p:nvPr>
        </p:nvSpPr>
        <p:spPr>
          <a:xfrm>
            <a:off x="1152710" y="452718"/>
            <a:ext cx="8898124" cy="1108853"/>
          </a:xfrm>
        </p:spPr>
        <p:txBody>
          <a:bodyPr/>
          <a:lstStyle/>
          <a:p>
            <a:pPr algn="ctr"/>
            <a:r>
              <a:rPr lang="fr-FR" dirty="0"/>
              <a:t>Revenues réguliers</a:t>
            </a:r>
          </a:p>
        </p:txBody>
      </p:sp>
      <p:pic>
        <p:nvPicPr>
          <p:cNvPr id="6" name="Espace réservé du contenu 5">
            <a:extLst>
              <a:ext uri="{FF2B5EF4-FFF2-40B4-BE49-F238E27FC236}">
                <a16:creationId xmlns:a16="http://schemas.microsoft.com/office/drawing/2014/main" id="{62E60C6E-3D0F-4F05-BE49-F60B2C2900E3}"/>
              </a:ext>
            </a:extLst>
          </p:cNvPr>
          <p:cNvPicPr>
            <a:picLocks noGrp="1" noChangeAspect="1"/>
          </p:cNvPicPr>
          <p:nvPr>
            <p:ph idx="1"/>
          </p:nvPr>
        </p:nvPicPr>
        <p:blipFill>
          <a:blip r:embed="rId2"/>
          <a:stretch>
            <a:fillRect/>
          </a:stretch>
        </p:blipFill>
        <p:spPr>
          <a:xfrm>
            <a:off x="1152710" y="1648600"/>
            <a:ext cx="5564570" cy="4756681"/>
          </a:xfrm>
        </p:spPr>
      </p:pic>
      <p:sp>
        <p:nvSpPr>
          <p:cNvPr id="4" name="Espace réservé du numéro de diapositive 3">
            <a:extLst>
              <a:ext uri="{FF2B5EF4-FFF2-40B4-BE49-F238E27FC236}">
                <a16:creationId xmlns:a16="http://schemas.microsoft.com/office/drawing/2014/main" id="{554284FA-EEDE-4E23-984B-A00D8BC24CCD}"/>
              </a:ext>
            </a:extLst>
          </p:cNvPr>
          <p:cNvSpPr>
            <a:spLocks noGrp="1"/>
          </p:cNvSpPr>
          <p:nvPr>
            <p:ph type="sldNum" sz="quarter" idx="12"/>
          </p:nvPr>
        </p:nvSpPr>
        <p:spPr/>
        <p:txBody>
          <a:bodyPr/>
          <a:lstStyle/>
          <a:p>
            <a:fld id="{D57F1E4F-1CFF-5643-939E-02111984F565}" type="slidenum">
              <a:rPr lang="en-US" smtClean="0"/>
              <a:t>10</a:t>
            </a:fld>
            <a:endParaRPr lang="en-US" dirty="0"/>
          </a:p>
        </p:txBody>
      </p:sp>
      <p:sp>
        <p:nvSpPr>
          <p:cNvPr id="7" name="ZoneTexte 6">
            <a:extLst>
              <a:ext uri="{FF2B5EF4-FFF2-40B4-BE49-F238E27FC236}">
                <a16:creationId xmlns:a16="http://schemas.microsoft.com/office/drawing/2014/main" id="{40D5D458-A874-4CFF-94BB-A0DA6E7C1F70}"/>
              </a:ext>
            </a:extLst>
          </p:cNvPr>
          <p:cNvSpPr txBox="1"/>
          <p:nvPr/>
        </p:nvSpPr>
        <p:spPr>
          <a:xfrm>
            <a:off x="7018986" y="2434107"/>
            <a:ext cx="4700788" cy="2862322"/>
          </a:xfrm>
          <a:prstGeom prst="rect">
            <a:avLst/>
          </a:prstGeom>
          <a:noFill/>
        </p:spPr>
        <p:txBody>
          <a:bodyPr wrap="square" rtlCol="0">
            <a:spAutoFit/>
          </a:bodyPr>
          <a:lstStyle/>
          <a:p>
            <a:pPr algn="just"/>
            <a:r>
              <a:rPr lang="fr-FR" dirty="0"/>
              <a:t>La rentabilité de la SCPI est une des plus </a:t>
            </a:r>
            <a:r>
              <a:rPr lang="fr-FR" b="1" dirty="0"/>
              <a:t>élevées</a:t>
            </a:r>
            <a:r>
              <a:rPr lang="fr-FR" dirty="0"/>
              <a:t>, elle se place parmi les meilleurs placements immobiliers existants. Ces revenus immédiats vont vous permettre de constituer un patrimoine. Préparer votre retraite, réduire vos impôts, transmettre votre patrimoine… autant de projets auxquels les SCPI apportent des réponses efficaces.</a:t>
            </a:r>
          </a:p>
          <a:p>
            <a:pPr algn="just"/>
            <a:endParaRPr lang="fr-FR" dirty="0"/>
          </a:p>
        </p:txBody>
      </p:sp>
    </p:spTree>
    <p:extLst>
      <p:ext uri="{BB962C8B-B14F-4D97-AF65-F5344CB8AC3E}">
        <p14:creationId xmlns:p14="http://schemas.microsoft.com/office/powerpoint/2010/main" val="2563444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956912-D236-4CC8-8A26-68FD27501E22}"/>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4E149EB5-E9B5-402F-B906-3E6BEDFCFFF7}"/>
              </a:ext>
            </a:extLst>
          </p:cNvPr>
          <p:cNvPicPr>
            <a:picLocks noGrp="1" noChangeAspect="1"/>
          </p:cNvPicPr>
          <p:nvPr>
            <p:ph idx="1"/>
          </p:nvPr>
        </p:nvPicPr>
        <p:blipFill>
          <a:blip r:embed="rId2"/>
          <a:stretch>
            <a:fillRect/>
          </a:stretch>
        </p:blipFill>
        <p:spPr>
          <a:xfrm>
            <a:off x="360607" y="1056068"/>
            <a:ext cx="11539471" cy="5349214"/>
          </a:xfrm>
        </p:spPr>
      </p:pic>
      <p:sp>
        <p:nvSpPr>
          <p:cNvPr id="3" name="Espace réservé du numéro de diapositive 2">
            <a:extLst>
              <a:ext uri="{FF2B5EF4-FFF2-40B4-BE49-F238E27FC236}">
                <a16:creationId xmlns:a16="http://schemas.microsoft.com/office/drawing/2014/main" id="{25551535-E18F-4849-83B2-051919FC1361}"/>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543942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AF76A7-CCF3-4689-9124-DED0CF96D772}"/>
              </a:ext>
            </a:extLst>
          </p:cNvPr>
          <p:cNvSpPr>
            <a:spLocks noGrp="1"/>
          </p:cNvSpPr>
          <p:nvPr>
            <p:ph type="title"/>
          </p:nvPr>
        </p:nvSpPr>
        <p:spPr>
          <a:xfrm>
            <a:off x="1683964" y="452718"/>
            <a:ext cx="9404723" cy="1400530"/>
          </a:xfrm>
        </p:spPr>
        <p:txBody>
          <a:bodyPr/>
          <a:lstStyle/>
          <a:p>
            <a:pPr algn="ctr"/>
            <a:r>
              <a:rPr lang="fr-FR" dirty="0"/>
              <a:t>Investissement mutualisé</a:t>
            </a:r>
          </a:p>
        </p:txBody>
      </p:sp>
      <p:pic>
        <p:nvPicPr>
          <p:cNvPr id="6" name="Espace réservé du contenu 5">
            <a:extLst>
              <a:ext uri="{FF2B5EF4-FFF2-40B4-BE49-F238E27FC236}">
                <a16:creationId xmlns:a16="http://schemas.microsoft.com/office/drawing/2014/main" id="{A58A61BE-6402-42BF-A284-12BA08284771}"/>
              </a:ext>
            </a:extLst>
          </p:cNvPr>
          <p:cNvPicPr>
            <a:picLocks noGrp="1" noChangeAspect="1"/>
          </p:cNvPicPr>
          <p:nvPr>
            <p:ph idx="1"/>
          </p:nvPr>
        </p:nvPicPr>
        <p:blipFill>
          <a:blip r:embed="rId2"/>
          <a:stretch>
            <a:fillRect/>
          </a:stretch>
        </p:blipFill>
        <p:spPr>
          <a:xfrm>
            <a:off x="1103313" y="1853248"/>
            <a:ext cx="6147493" cy="4075672"/>
          </a:xfrm>
        </p:spPr>
      </p:pic>
      <p:sp>
        <p:nvSpPr>
          <p:cNvPr id="4" name="Espace réservé du numéro de diapositive 3">
            <a:extLst>
              <a:ext uri="{FF2B5EF4-FFF2-40B4-BE49-F238E27FC236}">
                <a16:creationId xmlns:a16="http://schemas.microsoft.com/office/drawing/2014/main" id="{A2B3EF98-21B9-4A9F-A127-49782D57E86C}"/>
              </a:ext>
            </a:extLst>
          </p:cNvPr>
          <p:cNvSpPr>
            <a:spLocks noGrp="1"/>
          </p:cNvSpPr>
          <p:nvPr>
            <p:ph type="sldNum" sz="quarter" idx="12"/>
          </p:nvPr>
        </p:nvSpPr>
        <p:spPr/>
        <p:txBody>
          <a:bodyPr/>
          <a:lstStyle/>
          <a:p>
            <a:fld id="{D57F1E4F-1CFF-5643-939E-02111984F565}" type="slidenum">
              <a:rPr lang="en-US" smtClean="0"/>
              <a:t>12</a:t>
            </a:fld>
            <a:endParaRPr lang="en-US" dirty="0"/>
          </a:p>
        </p:txBody>
      </p:sp>
      <p:sp>
        <p:nvSpPr>
          <p:cNvPr id="8" name="ZoneTexte 7">
            <a:extLst>
              <a:ext uri="{FF2B5EF4-FFF2-40B4-BE49-F238E27FC236}">
                <a16:creationId xmlns:a16="http://schemas.microsoft.com/office/drawing/2014/main" id="{35469F02-7052-4103-A273-D64885BE4AA1}"/>
              </a:ext>
            </a:extLst>
          </p:cNvPr>
          <p:cNvSpPr txBox="1"/>
          <p:nvPr/>
        </p:nvSpPr>
        <p:spPr>
          <a:xfrm>
            <a:off x="7353837" y="2820473"/>
            <a:ext cx="4739425" cy="1754326"/>
          </a:xfrm>
          <a:prstGeom prst="rect">
            <a:avLst/>
          </a:prstGeom>
          <a:noFill/>
        </p:spPr>
        <p:txBody>
          <a:bodyPr wrap="square" rtlCol="0">
            <a:spAutoFit/>
          </a:bodyPr>
          <a:lstStyle/>
          <a:p>
            <a:pPr algn="just"/>
            <a:r>
              <a:rPr lang="fr-FR" dirty="0"/>
              <a:t>Acquérir des parts de SCPI correspond à un investissement réparti sur plusieurs dizaines d'immeubles partagés dans différentes métropoles françaises. Cette </a:t>
            </a:r>
            <a:r>
              <a:rPr lang="fr-FR" b="1" dirty="0"/>
              <a:t>mutualisation </a:t>
            </a:r>
            <a:r>
              <a:rPr lang="fr-FR" dirty="0"/>
              <a:t>assure une bonne répartition de votre placement</a:t>
            </a:r>
          </a:p>
        </p:txBody>
      </p:sp>
    </p:spTree>
    <p:extLst>
      <p:ext uri="{BB962C8B-B14F-4D97-AF65-F5344CB8AC3E}">
        <p14:creationId xmlns:p14="http://schemas.microsoft.com/office/powerpoint/2010/main" val="2800448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DBE376-BBB8-484E-A956-4B2341BDAC70}"/>
              </a:ext>
            </a:extLst>
          </p:cNvPr>
          <p:cNvSpPr>
            <a:spLocks noGrp="1"/>
          </p:cNvSpPr>
          <p:nvPr>
            <p:ph type="title"/>
          </p:nvPr>
        </p:nvSpPr>
        <p:spPr/>
        <p:txBody>
          <a:bodyPr/>
          <a:lstStyle/>
          <a:p>
            <a:pPr algn="ctr"/>
            <a:r>
              <a:rPr lang="fr-FR" dirty="0"/>
              <a:t>Comment investir en SCPI</a:t>
            </a:r>
          </a:p>
        </p:txBody>
      </p:sp>
      <p:sp>
        <p:nvSpPr>
          <p:cNvPr id="3" name="Espace réservé du contenu 2">
            <a:extLst>
              <a:ext uri="{FF2B5EF4-FFF2-40B4-BE49-F238E27FC236}">
                <a16:creationId xmlns:a16="http://schemas.microsoft.com/office/drawing/2014/main" id="{E2C6DA48-DE85-4C48-836B-C9AAC1554901}"/>
              </a:ext>
            </a:extLst>
          </p:cNvPr>
          <p:cNvSpPr>
            <a:spLocks noGrp="1"/>
          </p:cNvSpPr>
          <p:nvPr>
            <p:ph idx="1"/>
          </p:nvPr>
        </p:nvSpPr>
        <p:spPr/>
        <p:txBody>
          <a:bodyPr/>
          <a:lstStyle/>
          <a:p>
            <a:r>
              <a:rPr lang="fr-FR" dirty="0"/>
              <a:t>Pour investir en SCPI nous avons quatre grands </a:t>
            </a:r>
            <a:r>
              <a:rPr lang="fr-FR" dirty="0" err="1"/>
              <a:t>methodes</a:t>
            </a:r>
            <a:r>
              <a:rPr lang="fr-FR" dirty="0"/>
              <a:t>:</a:t>
            </a:r>
          </a:p>
          <a:p>
            <a:pPr marL="1257300" lvl="2" indent="-457200">
              <a:buFont typeface="+mj-lt"/>
              <a:buAutoNum type="arabicPeriod"/>
            </a:pPr>
            <a:r>
              <a:rPr lang="fr-FR" sz="2400" dirty="0"/>
              <a:t>Investissement a crédit</a:t>
            </a:r>
          </a:p>
          <a:p>
            <a:pPr marL="1257300" lvl="2" indent="-457200">
              <a:buFont typeface="+mj-lt"/>
              <a:buAutoNum type="arabicPeriod"/>
            </a:pPr>
            <a:r>
              <a:rPr lang="fr-FR" sz="2400" dirty="0"/>
              <a:t>Investissement en cash</a:t>
            </a:r>
          </a:p>
          <a:p>
            <a:pPr marL="1257300" lvl="2" indent="-457200">
              <a:buFont typeface="+mj-lt"/>
              <a:buAutoNum type="arabicPeriod"/>
            </a:pPr>
            <a:r>
              <a:rPr lang="fr-FR" sz="2400" dirty="0"/>
              <a:t>Investissement en démembrement</a:t>
            </a:r>
          </a:p>
          <a:p>
            <a:pPr marL="1257300" lvl="2" indent="-457200">
              <a:buFont typeface="+mj-lt"/>
              <a:buAutoNum type="arabicPeriod"/>
            </a:pPr>
            <a:r>
              <a:rPr lang="fr-FR" sz="2400" dirty="0"/>
              <a:t>Investissement en assurance-vie</a:t>
            </a:r>
          </a:p>
        </p:txBody>
      </p:sp>
      <p:sp>
        <p:nvSpPr>
          <p:cNvPr id="4" name="Espace réservé du numéro de diapositive 3">
            <a:extLst>
              <a:ext uri="{FF2B5EF4-FFF2-40B4-BE49-F238E27FC236}">
                <a16:creationId xmlns:a16="http://schemas.microsoft.com/office/drawing/2014/main" id="{633B7729-F5B5-4EBF-808F-CB5A3F17608D}"/>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4279159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0DFEFF-C2DC-4C86-A097-42A976B144A5}"/>
              </a:ext>
            </a:extLst>
          </p:cNvPr>
          <p:cNvSpPr>
            <a:spLocks noGrp="1"/>
          </p:cNvSpPr>
          <p:nvPr>
            <p:ph type="title"/>
          </p:nvPr>
        </p:nvSpPr>
        <p:spPr/>
        <p:txBody>
          <a:bodyPr/>
          <a:lstStyle/>
          <a:p>
            <a:endParaRPr lang="fr-FR" dirty="0"/>
          </a:p>
        </p:txBody>
      </p:sp>
      <p:pic>
        <p:nvPicPr>
          <p:cNvPr id="6" name="Espace réservé du contenu 5">
            <a:extLst>
              <a:ext uri="{FF2B5EF4-FFF2-40B4-BE49-F238E27FC236}">
                <a16:creationId xmlns:a16="http://schemas.microsoft.com/office/drawing/2014/main" id="{72E7EB22-4CA2-44E4-AC8A-9BAFCC501F11}"/>
              </a:ext>
            </a:extLst>
          </p:cNvPr>
          <p:cNvPicPr>
            <a:picLocks noGrp="1" noChangeAspect="1"/>
          </p:cNvPicPr>
          <p:nvPr>
            <p:ph idx="1"/>
          </p:nvPr>
        </p:nvPicPr>
        <p:blipFill>
          <a:blip r:embed="rId2"/>
          <a:stretch>
            <a:fillRect/>
          </a:stretch>
        </p:blipFill>
        <p:spPr>
          <a:xfrm>
            <a:off x="0" y="1152983"/>
            <a:ext cx="12192000" cy="5252299"/>
          </a:xfrm>
          <a:prstGeom prst="rect">
            <a:avLst/>
          </a:prstGeom>
          <a:ln>
            <a:noFill/>
          </a:ln>
          <a:effectLst>
            <a:outerShdw blurRad="292100" dist="139700" dir="2700000" algn="tl" rotWithShape="0">
              <a:srgbClr val="333333">
                <a:alpha val="65000"/>
              </a:srgbClr>
            </a:outerShdw>
          </a:effectLst>
        </p:spPr>
      </p:pic>
      <p:sp>
        <p:nvSpPr>
          <p:cNvPr id="4" name="Espace réservé du numéro de diapositive 3">
            <a:extLst>
              <a:ext uri="{FF2B5EF4-FFF2-40B4-BE49-F238E27FC236}">
                <a16:creationId xmlns:a16="http://schemas.microsoft.com/office/drawing/2014/main" id="{4272B5FB-9A71-42FF-8F65-86A6F46F03F2}"/>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1085144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80A53E-BA6B-402E-827C-DAC76611AA76}"/>
              </a:ext>
            </a:extLst>
          </p:cNvPr>
          <p:cNvSpPr>
            <a:spLocks noGrp="1"/>
          </p:cNvSpPr>
          <p:nvPr>
            <p:ph type="title"/>
          </p:nvPr>
        </p:nvSpPr>
        <p:spPr>
          <a:xfrm>
            <a:off x="646111" y="452718"/>
            <a:ext cx="9404723" cy="461682"/>
          </a:xfrm>
        </p:spPr>
        <p:txBody>
          <a:bodyPr/>
          <a:lstStyle/>
          <a:p>
            <a:endParaRPr lang="fr-FR" dirty="0"/>
          </a:p>
        </p:txBody>
      </p:sp>
      <p:pic>
        <p:nvPicPr>
          <p:cNvPr id="6" name="Espace réservé du contenu 5">
            <a:extLst>
              <a:ext uri="{FF2B5EF4-FFF2-40B4-BE49-F238E27FC236}">
                <a16:creationId xmlns:a16="http://schemas.microsoft.com/office/drawing/2014/main" id="{D4524B60-10E7-4939-AF0A-171113E944D1}"/>
              </a:ext>
            </a:extLst>
          </p:cNvPr>
          <p:cNvPicPr>
            <a:picLocks noGrp="1" noChangeAspect="1"/>
          </p:cNvPicPr>
          <p:nvPr>
            <p:ph idx="1"/>
          </p:nvPr>
        </p:nvPicPr>
        <p:blipFill rotWithShape="1">
          <a:blip r:embed="rId2"/>
          <a:srcRect/>
          <a:stretch/>
        </p:blipFill>
        <p:spPr>
          <a:xfrm>
            <a:off x="-1" y="1063625"/>
            <a:ext cx="12192001" cy="5499100"/>
          </a:xfrm>
          <a:prstGeom prst="rect">
            <a:avLst/>
          </a:prstGeom>
          <a:ln>
            <a:noFill/>
          </a:ln>
          <a:effectLst>
            <a:outerShdw blurRad="292100" dist="139700" dir="2700000" algn="tl" rotWithShape="0">
              <a:srgbClr val="333333">
                <a:alpha val="65000"/>
              </a:srgbClr>
            </a:outerShdw>
          </a:effectLst>
        </p:spPr>
      </p:pic>
      <p:sp>
        <p:nvSpPr>
          <p:cNvPr id="4" name="Espace réservé du numéro de diapositive 3">
            <a:extLst>
              <a:ext uri="{FF2B5EF4-FFF2-40B4-BE49-F238E27FC236}">
                <a16:creationId xmlns:a16="http://schemas.microsoft.com/office/drawing/2014/main" id="{678D8C5D-774C-4688-BB40-281A37F1F30E}"/>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1276604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7B5809-9FFA-42D1-9E4F-8325DA93F2E6}"/>
              </a:ext>
            </a:extLst>
          </p:cNvPr>
          <p:cNvSpPr>
            <a:spLocks noGrp="1"/>
          </p:cNvSpPr>
          <p:nvPr>
            <p:ph type="title"/>
          </p:nvPr>
        </p:nvSpPr>
        <p:spPr>
          <a:xfrm>
            <a:off x="646111" y="452718"/>
            <a:ext cx="9404723" cy="340658"/>
          </a:xfrm>
        </p:spPr>
        <p:txBody>
          <a:bodyPr/>
          <a:lstStyle/>
          <a:p>
            <a:endParaRPr lang="fr-FR" dirty="0"/>
          </a:p>
        </p:txBody>
      </p:sp>
      <p:pic>
        <p:nvPicPr>
          <p:cNvPr id="6" name="Espace réservé du contenu 5">
            <a:extLst>
              <a:ext uri="{FF2B5EF4-FFF2-40B4-BE49-F238E27FC236}">
                <a16:creationId xmlns:a16="http://schemas.microsoft.com/office/drawing/2014/main" id="{B3E28539-941D-47D0-B383-CF127878696A}"/>
              </a:ext>
            </a:extLst>
          </p:cNvPr>
          <p:cNvPicPr>
            <a:picLocks noGrp="1" noChangeAspect="1"/>
          </p:cNvPicPr>
          <p:nvPr>
            <p:ph idx="1"/>
          </p:nvPr>
        </p:nvPicPr>
        <p:blipFill>
          <a:blip r:embed="rId2"/>
          <a:stretch>
            <a:fillRect/>
          </a:stretch>
        </p:blipFill>
        <p:spPr>
          <a:xfrm>
            <a:off x="0" y="1063625"/>
            <a:ext cx="12191999" cy="5498646"/>
          </a:xfrm>
        </p:spPr>
      </p:pic>
      <p:sp>
        <p:nvSpPr>
          <p:cNvPr id="4" name="Espace réservé du numéro de diapositive 3">
            <a:extLst>
              <a:ext uri="{FF2B5EF4-FFF2-40B4-BE49-F238E27FC236}">
                <a16:creationId xmlns:a16="http://schemas.microsoft.com/office/drawing/2014/main" id="{4647DE1B-0A01-4B52-BDFB-C90E152F60E5}"/>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3513672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BEE0F5-45DC-4573-B14F-2313A952AE31}"/>
              </a:ext>
            </a:extLst>
          </p:cNvPr>
          <p:cNvSpPr>
            <a:spLocks noGrp="1"/>
          </p:cNvSpPr>
          <p:nvPr>
            <p:ph type="title"/>
          </p:nvPr>
        </p:nvSpPr>
        <p:spPr>
          <a:xfrm>
            <a:off x="646111" y="452718"/>
            <a:ext cx="9404723" cy="320014"/>
          </a:xfrm>
        </p:spPr>
        <p:txBody>
          <a:bodyPr/>
          <a:lstStyle/>
          <a:p>
            <a:endParaRPr lang="fr-FR" dirty="0"/>
          </a:p>
        </p:txBody>
      </p:sp>
      <p:pic>
        <p:nvPicPr>
          <p:cNvPr id="6" name="Espace réservé du contenu 5">
            <a:extLst>
              <a:ext uri="{FF2B5EF4-FFF2-40B4-BE49-F238E27FC236}">
                <a16:creationId xmlns:a16="http://schemas.microsoft.com/office/drawing/2014/main" id="{BA7D3C54-3AE0-4A64-ADF9-79363FC43FB0}"/>
              </a:ext>
            </a:extLst>
          </p:cNvPr>
          <p:cNvPicPr>
            <a:picLocks noGrp="1" noChangeAspect="1"/>
          </p:cNvPicPr>
          <p:nvPr>
            <p:ph idx="1"/>
          </p:nvPr>
        </p:nvPicPr>
        <p:blipFill>
          <a:blip r:embed="rId2"/>
          <a:stretch>
            <a:fillRect/>
          </a:stretch>
        </p:blipFill>
        <p:spPr>
          <a:xfrm>
            <a:off x="0" y="1088666"/>
            <a:ext cx="12192000" cy="5316616"/>
          </a:xfrm>
        </p:spPr>
      </p:pic>
      <p:sp>
        <p:nvSpPr>
          <p:cNvPr id="4" name="Espace réservé du numéro de diapositive 3">
            <a:extLst>
              <a:ext uri="{FF2B5EF4-FFF2-40B4-BE49-F238E27FC236}">
                <a16:creationId xmlns:a16="http://schemas.microsoft.com/office/drawing/2014/main" id="{6A59113F-24B5-43A0-BF60-941BA181E06B}"/>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2134309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7D0093-FD3C-4E1B-A45B-C0045556E1A2}"/>
              </a:ext>
            </a:extLst>
          </p:cNvPr>
          <p:cNvSpPr>
            <a:spLocks noGrp="1"/>
          </p:cNvSpPr>
          <p:nvPr>
            <p:ph type="title"/>
          </p:nvPr>
        </p:nvSpPr>
        <p:spPr>
          <a:xfrm>
            <a:off x="646111" y="452718"/>
            <a:ext cx="9404723" cy="268499"/>
          </a:xfrm>
        </p:spPr>
        <p:txBody>
          <a:bodyPr/>
          <a:lstStyle/>
          <a:p>
            <a:endParaRPr lang="fr-FR" dirty="0"/>
          </a:p>
        </p:txBody>
      </p:sp>
      <p:pic>
        <p:nvPicPr>
          <p:cNvPr id="6" name="Espace réservé du contenu 5">
            <a:extLst>
              <a:ext uri="{FF2B5EF4-FFF2-40B4-BE49-F238E27FC236}">
                <a16:creationId xmlns:a16="http://schemas.microsoft.com/office/drawing/2014/main" id="{ED4A66A7-DC41-4E37-A896-22260D64510B}"/>
              </a:ext>
            </a:extLst>
          </p:cNvPr>
          <p:cNvPicPr>
            <a:picLocks noGrp="1" noChangeAspect="1"/>
          </p:cNvPicPr>
          <p:nvPr>
            <p:ph idx="1"/>
          </p:nvPr>
        </p:nvPicPr>
        <p:blipFill>
          <a:blip r:embed="rId2"/>
          <a:stretch>
            <a:fillRect/>
          </a:stretch>
        </p:blipFill>
        <p:spPr>
          <a:xfrm>
            <a:off x="0" y="1063417"/>
            <a:ext cx="12191999" cy="5498854"/>
          </a:xfrm>
        </p:spPr>
      </p:pic>
      <p:sp>
        <p:nvSpPr>
          <p:cNvPr id="4" name="Espace réservé du numéro de diapositive 3">
            <a:extLst>
              <a:ext uri="{FF2B5EF4-FFF2-40B4-BE49-F238E27FC236}">
                <a16:creationId xmlns:a16="http://schemas.microsoft.com/office/drawing/2014/main" id="{B5554B5A-CB88-47F5-A17E-40CB17376CCA}"/>
              </a:ext>
            </a:extLst>
          </p:cNvPr>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214875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4B7023-656E-4097-9A81-56C7CC201D58}"/>
              </a:ext>
            </a:extLst>
          </p:cNvPr>
          <p:cNvSpPr>
            <a:spLocks noGrp="1"/>
          </p:cNvSpPr>
          <p:nvPr>
            <p:ph type="title"/>
          </p:nvPr>
        </p:nvSpPr>
        <p:spPr>
          <a:xfrm>
            <a:off x="646111" y="452718"/>
            <a:ext cx="9404723" cy="307136"/>
          </a:xfrm>
        </p:spPr>
        <p:txBody>
          <a:bodyPr/>
          <a:lstStyle/>
          <a:p>
            <a:endParaRPr lang="fr-FR" dirty="0"/>
          </a:p>
        </p:txBody>
      </p:sp>
      <p:pic>
        <p:nvPicPr>
          <p:cNvPr id="6" name="Espace réservé du contenu 5">
            <a:extLst>
              <a:ext uri="{FF2B5EF4-FFF2-40B4-BE49-F238E27FC236}">
                <a16:creationId xmlns:a16="http://schemas.microsoft.com/office/drawing/2014/main" id="{9F74A671-79CB-434E-9C25-5D5BFACDBCA5}"/>
              </a:ext>
            </a:extLst>
          </p:cNvPr>
          <p:cNvPicPr>
            <a:picLocks noGrp="1" noChangeAspect="1"/>
          </p:cNvPicPr>
          <p:nvPr>
            <p:ph idx="1"/>
          </p:nvPr>
        </p:nvPicPr>
        <p:blipFill>
          <a:blip r:embed="rId2"/>
          <a:stretch>
            <a:fillRect/>
          </a:stretch>
        </p:blipFill>
        <p:spPr>
          <a:xfrm>
            <a:off x="0" y="1063416"/>
            <a:ext cx="12192000" cy="5498855"/>
          </a:xfrm>
        </p:spPr>
      </p:pic>
      <p:sp>
        <p:nvSpPr>
          <p:cNvPr id="4" name="Espace réservé du numéro de diapositive 3">
            <a:extLst>
              <a:ext uri="{FF2B5EF4-FFF2-40B4-BE49-F238E27FC236}">
                <a16:creationId xmlns:a16="http://schemas.microsoft.com/office/drawing/2014/main" id="{23BD7AB8-0FA2-4E4E-9852-CDF28E026390}"/>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3024921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404D1F-5DED-4E57-9D2C-0A7FAFB2C110}"/>
              </a:ext>
            </a:extLst>
          </p:cNvPr>
          <p:cNvSpPr>
            <a:spLocks noGrp="1"/>
          </p:cNvSpPr>
          <p:nvPr>
            <p:ph type="title"/>
          </p:nvPr>
        </p:nvSpPr>
        <p:spPr>
          <a:xfrm>
            <a:off x="1148387" y="452718"/>
            <a:ext cx="9404723" cy="1400530"/>
          </a:xfrm>
        </p:spPr>
        <p:txBody>
          <a:bodyPr/>
          <a:lstStyle/>
          <a:p>
            <a:pPr algn="ctr"/>
            <a:r>
              <a:rPr lang="fr-FR" dirty="0"/>
              <a:t>Qu’</a:t>
            </a:r>
            <a:r>
              <a:rPr lang="fr-FR" dirty="0" err="1"/>
              <a:t>es-ce</a:t>
            </a:r>
            <a:r>
              <a:rPr lang="fr-FR" dirty="0"/>
              <a:t> qu’une SCPI</a:t>
            </a:r>
          </a:p>
        </p:txBody>
      </p:sp>
      <p:pic>
        <p:nvPicPr>
          <p:cNvPr id="4" name="CSPI">
            <a:hlinkClick r:id="" action="ppaction://media"/>
            <a:extLst>
              <a:ext uri="{FF2B5EF4-FFF2-40B4-BE49-F238E27FC236}">
                <a16:creationId xmlns:a16="http://schemas.microsoft.com/office/drawing/2014/main" id="{CBC9DB0F-F45D-43DC-B116-37D5F766280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712890"/>
            <a:ext cx="12192000" cy="4692392"/>
          </a:xfrm>
        </p:spPr>
      </p:pic>
      <p:sp>
        <p:nvSpPr>
          <p:cNvPr id="3" name="Espace réservé du numéro de diapositive 2">
            <a:extLst>
              <a:ext uri="{FF2B5EF4-FFF2-40B4-BE49-F238E27FC236}">
                <a16:creationId xmlns:a16="http://schemas.microsoft.com/office/drawing/2014/main" id="{C2F0948B-6F4C-4C68-8952-78CC1EC9C63F}"/>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138168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A42DFF-C100-4A6D-88D2-BE5CA036AE01}"/>
              </a:ext>
            </a:extLst>
          </p:cNvPr>
          <p:cNvSpPr>
            <a:spLocks noGrp="1"/>
          </p:cNvSpPr>
          <p:nvPr>
            <p:ph type="title"/>
          </p:nvPr>
        </p:nvSpPr>
        <p:spPr>
          <a:xfrm>
            <a:off x="646111" y="452718"/>
            <a:ext cx="9404723" cy="156883"/>
          </a:xfrm>
        </p:spPr>
        <p:txBody>
          <a:bodyPr/>
          <a:lstStyle/>
          <a:p>
            <a:endParaRPr lang="fr-FR" dirty="0"/>
          </a:p>
        </p:txBody>
      </p:sp>
      <p:pic>
        <p:nvPicPr>
          <p:cNvPr id="6" name="Espace réservé du contenu 5">
            <a:extLst>
              <a:ext uri="{FF2B5EF4-FFF2-40B4-BE49-F238E27FC236}">
                <a16:creationId xmlns:a16="http://schemas.microsoft.com/office/drawing/2014/main" id="{C4411566-611B-473D-844A-A3E8776D075D}"/>
              </a:ext>
            </a:extLst>
          </p:cNvPr>
          <p:cNvPicPr>
            <a:picLocks noGrp="1" noChangeAspect="1"/>
          </p:cNvPicPr>
          <p:nvPr>
            <p:ph idx="1"/>
          </p:nvPr>
        </p:nvPicPr>
        <p:blipFill>
          <a:blip r:embed="rId2"/>
          <a:stretch>
            <a:fillRect/>
          </a:stretch>
        </p:blipFill>
        <p:spPr>
          <a:xfrm>
            <a:off x="0" y="1063625"/>
            <a:ext cx="12192000" cy="5498646"/>
          </a:xfrm>
        </p:spPr>
      </p:pic>
      <p:sp>
        <p:nvSpPr>
          <p:cNvPr id="4" name="Espace réservé du numéro de diapositive 3">
            <a:extLst>
              <a:ext uri="{FF2B5EF4-FFF2-40B4-BE49-F238E27FC236}">
                <a16:creationId xmlns:a16="http://schemas.microsoft.com/office/drawing/2014/main" id="{D5D866AA-F03E-450E-931D-22C392C13189}"/>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340598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07147A-E602-416B-A821-66F43F84B17B}"/>
              </a:ext>
            </a:extLst>
          </p:cNvPr>
          <p:cNvSpPr>
            <a:spLocks noGrp="1"/>
          </p:cNvSpPr>
          <p:nvPr>
            <p:ph type="title"/>
          </p:nvPr>
        </p:nvSpPr>
        <p:spPr/>
        <p:txBody>
          <a:bodyPr/>
          <a:lstStyle/>
          <a:p>
            <a:pPr algn="ctr"/>
            <a:r>
              <a:rPr lang="fr-FR" dirty="0"/>
              <a:t>Différents possibilités d’accès</a:t>
            </a:r>
          </a:p>
        </p:txBody>
      </p:sp>
      <p:sp>
        <p:nvSpPr>
          <p:cNvPr id="3" name="Espace réservé du contenu 2">
            <a:extLst>
              <a:ext uri="{FF2B5EF4-FFF2-40B4-BE49-F238E27FC236}">
                <a16:creationId xmlns:a16="http://schemas.microsoft.com/office/drawing/2014/main" id="{40DFB519-ADE1-4129-BDAF-130BCF80A025}"/>
              </a:ext>
            </a:extLst>
          </p:cNvPr>
          <p:cNvSpPr>
            <a:spLocks noGrp="1"/>
          </p:cNvSpPr>
          <p:nvPr>
            <p:ph idx="1"/>
          </p:nvPr>
        </p:nvSpPr>
        <p:spPr/>
        <p:txBody>
          <a:bodyPr>
            <a:normAutofit/>
          </a:bodyPr>
          <a:lstStyle/>
          <a:p>
            <a:r>
              <a:rPr lang="fr-FR" sz="3600" dirty="0"/>
              <a:t>Accès en direct</a:t>
            </a:r>
          </a:p>
          <a:p>
            <a:r>
              <a:rPr lang="fr-FR" sz="3600" dirty="0"/>
              <a:t>Par le biais d’une assurance-vie</a:t>
            </a:r>
          </a:p>
          <a:p>
            <a:pPr marL="0" indent="0">
              <a:buNone/>
            </a:pPr>
            <a:endParaRPr lang="fr-FR" sz="3600" dirty="0"/>
          </a:p>
        </p:txBody>
      </p:sp>
      <p:sp>
        <p:nvSpPr>
          <p:cNvPr id="4" name="Espace réservé du numéro de diapositive 3">
            <a:extLst>
              <a:ext uri="{FF2B5EF4-FFF2-40B4-BE49-F238E27FC236}">
                <a16:creationId xmlns:a16="http://schemas.microsoft.com/office/drawing/2014/main" id="{C34C6BDF-49E0-44F9-AC50-DA4023BDC937}"/>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3748670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F839EA-E3D6-4007-B3AE-DFBB1EB3BA11}"/>
              </a:ext>
            </a:extLst>
          </p:cNvPr>
          <p:cNvSpPr>
            <a:spLocks noGrp="1"/>
          </p:cNvSpPr>
          <p:nvPr>
            <p:ph type="title"/>
          </p:nvPr>
        </p:nvSpPr>
        <p:spPr>
          <a:xfrm>
            <a:off x="646111" y="452718"/>
            <a:ext cx="9404723" cy="767687"/>
          </a:xfrm>
        </p:spPr>
        <p:txBody>
          <a:bodyPr/>
          <a:lstStyle/>
          <a:p>
            <a:pPr algn="ctr"/>
            <a:r>
              <a:rPr lang="fr-FR" dirty="0"/>
              <a:t>Plan</a:t>
            </a:r>
          </a:p>
        </p:txBody>
      </p:sp>
      <p:pic>
        <p:nvPicPr>
          <p:cNvPr id="5" name="Espace réservé du contenu 4">
            <a:extLst>
              <a:ext uri="{FF2B5EF4-FFF2-40B4-BE49-F238E27FC236}">
                <a16:creationId xmlns:a16="http://schemas.microsoft.com/office/drawing/2014/main" id="{63ADF329-A471-4613-90C0-C4F79ECAEB90}"/>
              </a:ext>
            </a:extLst>
          </p:cNvPr>
          <p:cNvPicPr>
            <a:picLocks noGrp="1" noChangeAspect="1"/>
          </p:cNvPicPr>
          <p:nvPr>
            <p:ph idx="1"/>
          </p:nvPr>
        </p:nvPicPr>
        <p:blipFill>
          <a:blip r:embed="rId2"/>
          <a:stretch>
            <a:fillRect/>
          </a:stretch>
        </p:blipFill>
        <p:spPr>
          <a:xfrm>
            <a:off x="412125" y="1326525"/>
            <a:ext cx="10778614" cy="5531476"/>
          </a:xfrm>
          <a:prstGeom prst="rect">
            <a:avLst/>
          </a:prstGeom>
        </p:spPr>
      </p:pic>
      <p:sp>
        <p:nvSpPr>
          <p:cNvPr id="4" name="Espace réservé du numéro de diapositive 3">
            <a:extLst>
              <a:ext uri="{FF2B5EF4-FFF2-40B4-BE49-F238E27FC236}">
                <a16:creationId xmlns:a16="http://schemas.microsoft.com/office/drawing/2014/main" id="{91E3E0A6-6FFC-4890-88A0-EB0D05031803}"/>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2634695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2040E4-54D8-4D87-8A6C-F0149A18A94A}"/>
              </a:ext>
            </a:extLst>
          </p:cNvPr>
          <p:cNvSpPr>
            <a:spLocks noGrp="1"/>
          </p:cNvSpPr>
          <p:nvPr>
            <p:ph type="title"/>
          </p:nvPr>
        </p:nvSpPr>
        <p:spPr>
          <a:xfrm>
            <a:off x="1107605" y="465597"/>
            <a:ext cx="9404723" cy="1400530"/>
          </a:xfrm>
        </p:spPr>
        <p:txBody>
          <a:bodyPr/>
          <a:lstStyle/>
          <a:p>
            <a:pPr algn="ctr"/>
            <a:r>
              <a:rPr lang="fr-FR" dirty="0"/>
              <a:t>Développement app</a:t>
            </a:r>
          </a:p>
        </p:txBody>
      </p:sp>
      <p:sp>
        <p:nvSpPr>
          <p:cNvPr id="3" name="Espace réservé du numéro de diapositive 2">
            <a:extLst>
              <a:ext uri="{FF2B5EF4-FFF2-40B4-BE49-F238E27FC236}">
                <a16:creationId xmlns:a16="http://schemas.microsoft.com/office/drawing/2014/main" id="{965EA9C2-B592-4DA4-8DF0-4552FF23C04F}"/>
              </a:ext>
            </a:extLst>
          </p:cNvPr>
          <p:cNvSpPr>
            <a:spLocks noGrp="1"/>
          </p:cNvSpPr>
          <p:nvPr>
            <p:ph type="sldNum" sz="quarter" idx="12"/>
          </p:nvPr>
        </p:nvSpPr>
        <p:spPr/>
        <p:txBody>
          <a:bodyPr/>
          <a:lstStyle/>
          <a:p>
            <a:fld id="{D57F1E4F-1CFF-5643-939E-02111984F565}" type="slidenum">
              <a:rPr lang="en-US" smtClean="0"/>
              <a:t>23</a:t>
            </a:fld>
            <a:endParaRPr lang="en-US" dirty="0"/>
          </a:p>
        </p:txBody>
      </p:sp>
      <p:pic>
        <p:nvPicPr>
          <p:cNvPr id="8" name="Espace réservé du contenu 7">
            <a:extLst>
              <a:ext uri="{FF2B5EF4-FFF2-40B4-BE49-F238E27FC236}">
                <a16:creationId xmlns:a16="http://schemas.microsoft.com/office/drawing/2014/main" id="{E9E2BF05-738E-4513-AF35-09EC4BCAC6A4}"/>
              </a:ext>
            </a:extLst>
          </p:cNvPr>
          <p:cNvPicPr>
            <a:picLocks noGrp="1" noChangeAspect="1"/>
          </p:cNvPicPr>
          <p:nvPr>
            <p:ph idx="1"/>
          </p:nvPr>
        </p:nvPicPr>
        <p:blipFill rotWithShape="1">
          <a:blip r:embed="rId2"/>
          <a:srcRect l="20260" t="20756" r="20029" b="25528"/>
          <a:stretch/>
        </p:blipFill>
        <p:spPr>
          <a:xfrm>
            <a:off x="2137893" y="1442433"/>
            <a:ext cx="8113690" cy="4404575"/>
          </a:xfrm>
        </p:spPr>
      </p:pic>
    </p:spTree>
    <p:extLst>
      <p:ext uri="{BB962C8B-B14F-4D97-AF65-F5344CB8AC3E}">
        <p14:creationId xmlns:p14="http://schemas.microsoft.com/office/powerpoint/2010/main" val="2003758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8AAD4-7D2B-4690-9337-814F92CF804B}"/>
              </a:ext>
            </a:extLst>
          </p:cNvPr>
          <p:cNvSpPr>
            <a:spLocks noGrp="1"/>
          </p:cNvSpPr>
          <p:nvPr>
            <p:ph type="title"/>
          </p:nvPr>
        </p:nvSpPr>
        <p:spPr/>
        <p:txBody>
          <a:bodyPr/>
          <a:lstStyle/>
          <a:p>
            <a:endParaRPr lang="fr-FR"/>
          </a:p>
        </p:txBody>
      </p:sp>
      <p:sp>
        <p:nvSpPr>
          <p:cNvPr id="3" name="Espace réservé du numéro de diapositive 2">
            <a:extLst>
              <a:ext uri="{FF2B5EF4-FFF2-40B4-BE49-F238E27FC236}">
                <a16:creationId xmlns:a16="http://schemas.microsoft.com/office/drawing/2014/main" id="{E67847DD-B490-44A1-BEA6-C18DB71EF962}"/>
              </a:ext>
            </a:extLst>
          </p:cNvPr>
          <p:cNvSpPr>
            <a:spLocks noGrp="1"/>
          </p:cNvSpPr>
          <p:nvPr>
            <p:ph type="sldNum" sz="quarter" idx="12"/>
          </p:nvPr>
        </p:nvSpPr>
        <p:spPr/>
        <p:txBody>
          <a:bodyPr/>
          <a:lstStyle/>
          <a:p>
            <a:fld id="{D57F1E4F-1CFF-5643-939E-02111984F565}" type="slidenum">
              <a:rPr lang="en-US" smtClean="0"/>
              <a:t>24</a:t>
            </a:fld>
            <a:endParaRPr lang="en-US" dirty="0"/>
          </a:p>
        </p:txBody>
      </p:sp>
      <p:pic>
        <p:nvPicPr>
          <p:cNvPr id="8" name="Espace réservé du contenu 7">
            <a:extLst>
              <a:ext uri="{FF2B5EF4-FFF2-40B4-BE49-F238E27FC236}">
                <a16:creationId xmlns:a16="http://schemas.microsoft.com/office/drawing/2014/main" id="{1039A77F-1769-4B79-8770-1A170A8AB877}"/>
              </a:ext>
            </a:extLst>
          </p:cNvPr>
          <p:cNvPicPr>
            <a:picLocks noGrp="1" noChangeAspect="1"/>
          </p:cNvPicPr>
          <p:nvPr>
            <p:ph idx="1"/>
          </p:nvPr>
        </p:nvPicPr>
        <p:blipFill rotWithShape="1">
          <a:blip r:embed="rId2"/>
          <a:srcRect l="19622" t="23212" r="19459" b="29640"/>
          <a:stretch/>
        </p:blipFill>
        <p:spPr>
          <a:xfrm>
            <a:off x="1996225" y="1378039"/>
            <a:ext cx="7418231" cy="3773510"/>
          </a:xfrm>
        </p:spPr>
      </p:pic>
    </p:spTree>
    <p:extLst>
      <p:ext uri="{BB962C8B-B14F-4D97-AF65-F5344CB8AC3E}">
        <p14:creationId xmlns:p14="http://schemas.microsoft.com/office/powerpoint/2010/main" val="63101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41F6B0-F9FE-4CAB-A398-E0015D06258C}"/>
              </a:ext>
            </a:extLst>
          </p:cNvPr>
          <p:cNvSpPr>
            <a:spLocks noGrp="1"/>
          </p:cNvSpPr>
          <p:nvPr>
            <p:ph type="title"/>
          </p:nvPr>
        </p:nvSpPr>
        <p:spPr/>
        <p:txBody>
          <a:bodyPr/>
          <a:lstStyle/>
          <a:p>
            <a:endParaRPr lang="fr-FR"/>
          </a:p>
        </p:txBody>
      </p:sp>
      <p:sp>
        <p:nvSpPr>
          <p:cNvPr id="3" name="Espace réservé du numéro de diapositive 2">
            <a:extLst>
              <a:ext uri="{FF2B5EF4-FFF2-40B4-BE49-F238E27FC236}">
                <a16:creationId xmlns:a16="http://schemas.microsoft.com/office/drawing/2014/main" id="{012E5B1D-862F-4EC7-91BC-739AD11105BA}"/>
              </a:ext>
            </a:extLst>
          </p:cNvPr>
          <p:cNvSpPr>
            <a:spLocks noGrp="1"/>
          </p:cNvSpPr>
          <p:nvPr>
            <p:ph type="sldNum" sz="quarter" idx="12"/>
          </p:nvPr>
        </p:nvSpPr>
        <p:spPr/>
        <p:txBody>
          <a:bodyPr/>
          <a:lstStyle/>
          <a:p>
            <a:fld id="{D57F1E4F-1CFF-5643-939E-02111984F565}" type="slidenum">
              <a:rPr lang="en-US" smtClean="0"/>
              <a:t>25</a:t>
            </a:fld>
            <a:endParaRPr lang="en-US" dirty="0"/>
          </a:p>
        </p:txBody>
      </p:sp>
      <p:pic>
        <p:nvPicPr>
          <p:cNvPr id="8" name="Espace réservé du contenu 7">
            <a:extLst>
              <a:ext uri="{FF2B5EF4-FFF2-40B4-BE49-F238E27FC236}">
                <a16:creationId xmlns:a16="http://schemas.microsoft.com/office/drawing/2014/main" id="{FACFD88F-8039-4732-9C78-3A4F9387842D}"/>
              </a:ext>
            </a:extLst>
          </p:cNvPr>
          <p:cNvPicPr>
            <a:picLocks noGrp="1" noChangeAspect="1"/>
          </p:cNvPicPr>
          <p:nvPr>
            <p:ph idx="1"/>
          </p:nvPr>
        </p:nvPicPr>
        <p:blipFill rotWithShape="1">
          <a:blip r:embed="rId2"/>
          <a:srcRect l="20657" t="15844" r="20149" b="22766"/>
          <a:stretch/>
        </p:blipFill>
        <p:spPr>
          <a:xfrm>
            <a:off x="1703286" y="1367725"/>
            <a:ext cx="7762688" cy="4122549"/>
          </a:xfrm>
        </p:spPr>
      </p:pic>
    </p:spTree>
    <p:extLst>
      <p:ext uri="{BB962C8B-B14F-4D97-AF65-F5344CB8AC3E}">
        <p14:creationId xmlns:p14="http://schemas.microsoft.com/office/powerpoint/2010/main" val="3768735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5E4D3C-B6E6-4101-AA03-10FFB0491EC5}"/>
              </a:ext>
            </a:extLst>
          </p:cNvPr>
          <p:cNvSpPr>
            <a:spLocks noGrp="1"/>
          </p:cNvSpPr>
          <p:nvPr>
            <p:ph type="title"/>
          </p:nvPr>
        </p:nvSpPr>
        <p:spPr>
          <a:xfrm>
            <a:off x="646111" y="452718"/>
            <a:ext cx="9404723" cy="767687"/>
          </a:xfrm>
        </p:spPr>
        <p:txBody>
          <a:bodyPr/>
          <a:lstStyle/>
          <a:p>
            <a:pPr algn="ctr"/>
            <a:r>
              <a:rPr lang="fr-FR" dirty="0"/>
              <a:t>Architecture du code</a:t>
            </a:r>
          </a:p>
        </p:txBody>
      </p:sp>
      <p:pic>
        <p:nvPicPr>
          <p:cNvPr id="6" name="Espace réservé du contenu 5">
            <a:extLst>
              <a:ext uri="{FF2B5EF4-FFF2-40B4-BE49-F238E27FC236}">
                <a16:creationId xmlns:a16="http://schemas.microsoft.com/office/drawing/2014/main" id="{E27E013F-F73A-427A-BF2D-081C265F5D1A}"/>
              </a:ext>
            </a:extLst>
          </p:cNvPr>
          <p:cNvPicPr>
            <a:picLocks noGrp="1" noChangeAspect="1"/>
          </p:cNvPicPr>
          <p:nvPr>
            <p:ph idx="1"/>
          </p:nvPr>
        </p:nvPicPr>
        <p:blipFill rotWithShape="1">
          <a:blip r:embed="rId2"/>
          <a:srcRect l="639" t="497" r="79515" b="8646"/>
          <a:stretch/>
        </p:blipFill>
        <p:spPr>
          <a:xfrm>
            <a:off x="4705080" y="1442434"/>
            <a:ext cx="1390920" cy="4262907"/>
          </a:xfrm>
        </p:spPr>
      </p:pic>
      <p:sp>
        <p:nvSpPr>
          <p:cNvPr id="4" name="Espace réservé du numéro de diapositive 3">
            <a:extLst>
              <a:ext uri="{FF2B5EF4-FFF2-40B4-BE49-F238E27FC236}">
                <a16:creationId xmlns:a16="http://schemas.microsoft.com/office/drawing/2014/main" id="{807B82E2-B804-40EE-8976-70171B182AC2}"/>
              </a:ext>
            </a:extLst>
          </p:cNvPr>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4063163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1E45CD-6FC0-499D-B621-7B5A3EAA5506}"/>
              </a:ext>
            </a:extLst>
          </p:cNvPr>
          <p:cNvSpPr>
            <a:spLocks noGrp="1"/>
          </p:cNvSpPr>
          <p:nvPr>
            <p:ph type="title"/>
          </p:nvPr>
        </p:nvSpPr>
        <p:spPr>
          <a:xfrm>
            <a:off x="646111" y="452718"/>
            <a:ext cx="9404723" cy="886685"/>
          </a:xfrm>
        </p:spPr>
        <p:txBody>
          <a:bodyPr/>
          <a:lstStyle/>
          <a:p>
            <a:endParaRPr lang="fr-FR" dirty="0"/>
          </a:p>
        </p:txBody>
      </p:sp>
      <p:pic>
        <p:nvPicPr>
          <p:cNvPr id="5" name="Espace réservé du contenu 4">
            <a:extLst>
              <a:ext uri="{FF2B5EF4-FFF2-40B4-BE49-F238E27FC236}">
                <a16:creationId xmlns:a16="http://schemas.microsoft.com/office/drawing/2014/main" id="{6A659712-BB72-4FB5-B882-0FC84C6ACBAD}"/>
              </a:ext>
            </a:extLst>
          </p:cNvPr>
          <p:cNvPicPr>
            <a:picLocks noGrp="1" noChangeAspect="1"/>
          </p:cNvPicPr>
          <p:nvPr>
            <p:ph idx="1"/>
          </p:nvPr>
        </p:nvPicPr>
        <p:blipFill rotWithShape="1">
          <a:blip r:embed="rId2"/>
          <a:srcRect t="32804" r="994" b="13250"/>
          <a:stretch/>
        </p:blipFill>
        <p:spPr>
          <a:xfrm>
            <a:off x="1085564" y="1764406"/>
            <a:ext cx="8525815" cy="4159875"/>
          </a:xfrm>
          <a:prstGeom prst="rect">
            <a:avLst/>
          </a:prstGeom>
        </p:spPr>
      </p:pic>
      <p:sp>
        <p:nvSpPr>
          <p:cNvPr id="4" name="Espace réservé du numéro de diapositive 3">
            <a:extLst>
              <a:ext uri="{FF2B5EF4-FFF2-40B4-BE49-F238E27FC236}">
                <a16:creationId xmlns:a16="http://schemas.microsoft.com/office/drawing/2014/main" id="{4153E5AB-F2DB-45F6-AE54-81106A868D75}"/>
              </a:ext>
            </a:extLst>
          </p:cNvPr>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2214702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D80B9F-E8C8-43E5-9D86-754E7936BAA7}"/>
              </a:ext>
            </a:extLst>
          </p:cNvPr>
          <p:cNvSpPr>
            <a:spLocks noGrp="1"/>
          </p:cNvSpPr>
          <p:nvPr>
            <p:ph type="title"/>
          </p:nvPr>
        </p:nvSpPr>
        <p:spPr>
          <a:xfrm>
            <a:off x="874220" y="2750128"/>
            <a:ext cx="9404723" cy="1400530"/>
          </a:xfrm>
        </p:spPr>
        <p:txBody>
          <a:bodyPr/>
          <a:lstStyle/>
          <a:p>
            <a:pPr algn="ctr"/>
            <a:r>
              <a:rPr lang="fr-FR" dirty="0"/>
              <a:t>Place à la démo</a:t>
            </a:r>
          </a:p>
        </p:txBody>
      </p:sp>
      <p:sp>
        <p:nvSpPr>
          <p:cNvPr id="3" name="Espace réservé du contenu 2">
            <a:extLst>
              <a:ext uri="{FF2B5EF4-FFF2-40B4-BE49-F238E27FC236}">
                <a16:creationId xmlns:a16="http://schemas.microsoft.com/office/drawing/2014/main" id="{6B3D21AF-AA20-4991-ADE1-C84F48821E8E}"/>
              </a:ext>
            </a:extLst>
          </p:cNvPr>
          <p:cNvSpPr>
            <a:spLocks noGrp="1"/>
          </p:cNvSpPr>
          <p:nvPr>
            <p:ph idx="1"/>
          </p:nvPr>
        </p:nvSpPr>
        <p:spPr/>
        <p:txBody>
          <a:bodyPr/>
          <a:lstStyle/>
          <a:p>
            <a:pPr marL="0" indent="0">
              <a:buNone/>
            </a:pPr>
            <a:endParaRPr lang="fr-FR" dirty="0"/>
          </a:p>
        </p:txBody>
      </p:sp>
      <p:sp>
        <p:nvSpPr>
          <p:cNvPr id="4" name="Espace réservé du numéro de diapositive 3">
            <a:extLst>
              <a:ext uri="{FF2B5EF4-FFF2-40B4-BE49-F238E27FC236}">
                <a16:creationId xmlns:a16="http://schemas.microsoft.com/office/drawing/2014/main" id="{50A0609E-CF78-4422-92BC-FA6DABBBDB43}"/>
              </a:ext>
            </a:extLst>
          </p:cNvPr>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3793184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5CABBA-FFFE-4734-BE44-E6981A7173E1}"/>
              </a:ext>
            </a:extLst>
          </p:cNvPr>
          <p:cNvSpPr>
            <a:spLocks noGrp="1"/>
          </p:cNvSpPr>
          <p:nvPr>
            <p:ph type="title"/>
          </p:nvPr>
        </p:nvSpPr>
        <p:spPr>
          <a:xfrm>
            <a:off x="1683965" y="2461823"/>
            <a:ext cx="9404723" cy="1400530"/>
          </a:xfrm>
        </p:spPr>
        <p:txBody>
          <a:bodyPr/>
          <a:lstStyle/>
          <a:p>
            <a:pPr algn="ctr"/>
            <a:r>
              <a:rPr lang="fr-FR" dirty="0"/>
              <a:t>Merci pour votre attention</a:t>
            </a:r>
          </a:p>
        </p:txBody>
      </p:sp>
      <p:sp>
        <p:nvSpPr>
          <p:cNvPr id="3" name="Espace réservé du contenu 2">
            <a:extLst>
              <a:ext uri="{FF2B5EF4-FFF2-40B4-BE49-F238E27FC236}">
                <a16:creationId xmlns:a16="http://schemas.microsoft.com/office/drawing/2014/main" id="{0424C642-1C20-49B7-AADB-A1262E8EDAE6}"/>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E896391-0E00-4F1F-B39D-AC9251EF1C58}"/>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1302418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06951F-6D2C-42E6-A372-898FAA79D4DD}"/>
              </a:ext>
            </a:extLst>
          </p:cNvPr>
          <p:cNvSpPr>
            <a:spLocks noGrp="1"/>
          </p:cNvSpPr>
          <p:nvPr>
            <p:ph type="title"/>
          </p:nvPr>
        </p:nvSpPr>
        <p:spPr/>
        <p:txBody>
          <a:bodyPr/>
          <a:lstStyle/>
          <a:p>
            <a:pPr algn="ctr"/>
            <a:r>
              <a:rPr lang="fr-FR" dirty="0" err="1"/>
              <a:t>Définiton</a:t>
            </a:r>
            <a:endParaRPr lang="fr-FR" dirty="0"/>
          </a:p>
        </p:txBody>
      </p:sp>
      <p:sp>
        <p:nvSpPr>
          <p:cNvPr id="3" name="Espace réservé du contenu 2">
            <a:extLst>
              <a:ext uri="{FF2B5EF4-FFF2-40B4-BE49-F238E27FC236}">
                <a16:creationId xmlns:a16="http://schemas.microsoft.com/office/drawing/2014/main" id="{F3492CED-E63D-45D9-AFA6-442B3C825C39}"/>
              </a:ext>
            </a:extLst>
          </p:cNvPr>
          <p:cNvSpPr>
            <a:spLocks noGrp="1"/>
          </p:cNvSpPr>
          <p:nvPr>
            <p:ph idx="1"/>
          </p:nvPr>
        </p:nvSpPr>
        <p:spPr>
          <a:xfrm>
            <a:off x="123444" y="2318241"/>
            <a:ext cx="5156894" cy="2318153"/>
          </a:xfrm>
        </p:spPr>
        <p:txBody>
          <a:bodyPr/>
          <a:lstStyle/>
          <a:p>
            <a:pPr algn="just"/>
            <a:r>
              <a:rPr lang="fr-FR" b="1" dirty="0"/>
              <a:t>Une SCPI(Société Civil de Placement Immobilier) est une société qui a pour objet l’achat d’un patrimoine immobilier destiné à la location. Elle permet d’investir dans la pierre sans soucis de gestion, car c’est un professionnel qui s’occupe de tout.</a:t>
            </a:r>
            <a:endParaRPr lang="fr-FR" dirty="0"/>
          </a:p>
        </p:txBody>
      </p:sp>
      <p:pic>
        <p:nvPicPr>
          <p:cNvPr id="5" name="Image 4">
            <a:extLst>
              <a:ext uri="{FF2B5EF4-FFF2-40B4-BE49-F238E27FC236}">
                <a16:creationId xmlns:a16="http://schemas.microsoft.com/office/drawing/2014/main" id="{2E6F1BFF-DB35-4270-B2F3-44A5434395A1}"/>
              </a:ext>
            </a:extLst>
          </p:cNvPr>
          <p:cNvPicPr>
            <a:picLocks noChangeAspect="1"/>
          </p:cNvPicPr>
          <p:nvPr/>
        </p:nvPicPr>
        <p:blipFill>
          <a:blip r:embed="rId2"/>
          <a:stretch>
            <a:fillRect/>
          </a:stretch>
        </p:blipFill>
        <p:spPr>
          <a:xfrm>
            <a:off x="5562600" y="1587924"/>
            <a:ext cx="6629400" cy="4429125"/>
          </a:xfrm>
          <a:prstGeom prst="rect">
            <a:avLst/>
          </a:prstGeom>
        </p:spPr>
      </p:pic>
      <p:sp>
        <p:nvSpPr>
          <p:cNvPr id="4" name="Espace réservé du numéro de diapositive 3">
            <a:extLst>
              <a:ext uri="{FF2B5EF4-FFF2-40B4-BE49-F238E27FC236}">
                <a16:creationId xmlns:a16="http://schemas.microsoft.com/office/drawing/2014/main" id="{85255A8D-6AF8-4981-8344-D3BF8FFEC830}"/>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784755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9AB5B4-43D4-4660-BD50-C448248F8CF5}"/>
              </a:ext>
            </a:extLst>
          </p:cNvPr>
          <p:cNvSpPr>
            <a:spLocks noGrp="1"/>
          </p:cNvSpPr>
          <p:nvPr>
            <p:ph type="title"/>
          </p:nvPr>
        </p:nvSpPr>
        <p:spPr>
          <a:xfrm>
            <a:off x="1393637" y="426960"/>
            <a:ext cx="9404723" cy="938200"/>
          </a:xfrm>
        </p:spPr>
        <p:txBody>
          <a:bodyPr/>
          <a:lstStyle/>
          <a:p>
            <a:pPr algn="ctr"/>
            <a:r>
              <a:rPr lang="fr-FR" dirty="0"/>
              <a:t>Concept</a:t>
            </a:r>
          </a:p>
        </p:txBody>
      </p:sp>
      <p:pic>
        <p:nvPicPr>
          <p:cNvPr id="5" name="Espace réservé du contenu 4">
            <a:extLst>
              <a:ext uri="{FF2B5EF4-FFF2-40B4-BE49-F238E27FC236}">
                <a16:creationId xmlns:a16="http://schemas.microsoft.com/office/drawing/2014/main" id="{87671E41-C1A3-4CF0-A21E-78B26F103C23}"/>
              </a:ext>
            </a:extLst>
          </p:cNvPr>
          <p:cNvPicPr>
            <a:picLocks noGrp="1" noChangeAspect="1"/>
          </p:cNvPicPr>
          <p:nvPr>
            <p:ph idx="1"/>
          </p:nvPr>
        </p:nvPicPr>
        <p:blipFill>
          <a:blip r:embed="rId2"/>
          <a:stretch>
            <a:fillRect/>
          </a:stretch>
        </p:blipFill>
        <p:spPr>
          <a:xfrm>
            <a:off x="4585063" y="1365160"/>
            <a:ext cx="6771956" cy="4857482"/>
          </a:xfrm>
        </p:spPr>
      </p:pic>
      <p:sp>
        <p:nvSpPr>
          <p:cNvPr id="3" name="Espace réservé du numéro de diapositive 2">
            <a:extLst>
              <a:ext uri="{FF2B5EF4-FFF2-40B4-BE49-F238E27FC236}">
                <a16:creationId xmlns:a16="http://schemas.microsoft.com/office/drawing/2014/main" id="{0618D32F-113A-4353-9EE8-6FDEE30B2309}"/>
              </a:ext>
            </a:extLst>
          </p:cNvPr>
          <p:cNvSpPr>
            <a:spLocks noGrp="1"/>
          </p:cNvSpPr>
          <p:nvPr>
            <p:ph type="sldNum" sz="quarter" idx="12"/>
          </p:nvPr>
        </p:nvSpPr>
        <p:spPr/>
        <p:txBody>
          <a:bodyPr/>
          <a:lstStyle/>
          <a:p>
            <a:fld id="{D57F1E4F-1CFF-5643-939E-02111984F565}" type="slidenum">
              <a:rPr lang="en-US" smtClean="0"/>
              <a:t>4</a:t>
            </a:fld>
            <a:endParaRPr lang="en-US" dirty="0"/>
          </a:p>
        </p:txBody>
      </p:sp>
      <p:sp>
        <p:nvSpPr>
          <p:cNvPr id="4" name="ZoneTexte 3">
            <a:extLst>
              <a:ext uri="{FF2B5EF4-FFF2-40B4-BE49-F238E27FC236}">
                <a16:creationId xmlns:a16="http://schemas.microsoft.com/office/drawing/2014/main" id="{4D4AAD4A-413E-4184-B8EA-835A3213679B}"/>
              </a:ext>
            </a:extLst>
          </p:cNvPr>
          <p:cNvSpPr txBox="1"/>
          <p:nvPr/>
        </p:nvSpPr>
        <p:spPr>
          <a:xfrm>
            <a:off x="386366" y="2202288"/>
            <a:ext cx="3451538" cy="2031325"/>
          </a:xfrm>
          <a:prstGeom prst="rect">
            <a:avLst/>
          </a:prstGeom>
          <a:noFill/>
        </p:spPr>
        <p:txBody>
          <a:bodyPr wrap="square" rtlCol="0">
            <a:spAutoFit/>
          </a:bodyPr>
          <a:lstStyle/>
          <a:p>
            <a:pPr algn="just"/>
            <a:r>
              <a:rPr lang="fr-FR" dirty="0"/>
              <a:t>Chacun peut y investir a hauteur de sa capacité, comptant ou a crédit, et devenir ainsi indirectement et collectivement&lt;propriétaire&gt; de bien immobiliers</a:t>
            </a:r>
          </a:p>
        </p:txBody>
      </p:sp>
    </p:spTree>
    <p:extLst>
      <p:ext uri="{BB962C8B-B14F-4D97-AF65-F5344CB8AC3E}">
        <p14:creationId xmlns:p14="http://schemas.microsoft.com/office/powerpoint/2010/main" val="910317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1858DE-A6C4-4913-B2B2-BDA318F82496}"/>
              </a:ext>
            </a:extLst>
          </p:cNvPr>
          <p:cNvSpPr>
            <a:spLocks noGrp="1"/>
          </p:cNvSpPr>
          <p:nvPr>
            <p:ph type="title"/>
          </p:nvPr>
        </p:nvSpPr>
        <p:spPr>
          <a:xfrm>
            <a:off x="646111" y="452718"/>
            <a:ext cx="345562" cy="384409"/>
          </a:xfrm>
        </p:spPr>
        <p:txBody>
          <a:bodyPr/>
          <a:lstStyle/>
          <a:p>
            <a:endParaRPr lang="fr-FR" dirty="0"/>
          </a:p>
        </p:txBody>
      </p:sp>
      <p:pic>
        <p:nvPicPr>
          <p:cNvPr id="5" name="Espace réservé du contenu 4">
            <a:extLst>
              <a:ext uri="{FF2B5EF4-FFF2-40B4-BE49-F238E27FC236}">
                <a16:creationId xmlns:a16="http://schemas.microsoft.com/office/drawing/2014/main" id="{83112CE6-A3CB-4D52-B6D7-55B91A46EA89}"/>
              </a:ext>
            </a:extLst>
          </p:cNvPr>
          <p:cNvPicPr>
            <a:picLocks noGrp="1" noChangeAspect="1"/>
          </p:cNvPicPr>
          <p:nvPr>
            <p:ph idx="1"/>
          </p:nvPr>
        </p:nvPicPr>
        <p:blipFill>
          <a:blip r:embed="rId2"/>
          <a:stretch>
            <a:fillRect/>
          </a:stretch>
        </p:blipFill>
        <p:spPr>
          <a:xfrm>
            <a:off x="3876541" y="452718"/>
            <a:ext cx="7907628" cy="6154144"/>
          </a:xfrm>
        </p:spPr>
      </p:pic>
      <p:sp>
        <p:nvSpPr>
          <p:cNvPr id="3" name="Espace réservé du numéro de diapositive 2">
            <a:extLst>
              <a:ext uri="{FF2B5EF4-FFF2-40B4-BE49-F238E27FC236}">
                <a16:creationId xmlns:a16="http://schemas.microsoft.com/office/drawing/2014/main" id="{8020D270-5D58-4346-9AD8-65D9D825319D}"/>
              </a:ext>
            </a:extLst>
          </p:cNvPr>
          <p:cNvSpPr>
            <a:spLocks noGrp="1"/>
          </p:cNvSpPr>
          <p:nvPr>
            <p:ph type="sldNum" sz="quarter" idx="12"/>
          </p:nvPr>
        </p:nvSpPr>
        <p:spPr/>
        <p:txBody>
          <a:bodyPr/>
          <a:lstStyle/>
          <a:p>
            <a:fld id="{D57F1E4F-1CFF-5643-939E-02111984F565}" type="slidenum">
              <a:rPr lang="en-US" smtClean="0"/>
              <a:t>5</a:t>
            </a:fld>
            <a:endParaRPr lang="en-US" dirty="0"/>
          </a:p>
        </p:txBody>
      </p:sp>
      <p:sp>
        <p:nvSpPr>
          <p:cNvPr id="4" name="ZoneTexte 3">
            <a:extLst>
              <a:ext uri="{FF2B5EF4-FFF2-40B4-BE49-F238E27FC236}">
                <a16:creationId xmlns:a16="http://schemas.microsoft.com/office/drawing/2014/main" id="{73C3386A-C533-48E4-9D73-4E65650435E7}"/>
              </a:ext>
            </a:extLst>
          </p:cNvPr>
          <p:cNvSpPr txBox="1"/>
          <p:nvPr/>
        </p:nvSpPr>
        <p:spPr>
          <a:xfrm>
            <a:off x="407831" y="2846231"/>
            <a:ext cx="3065172" cy="1200329"/>
          </a:xfrm>
          <a:prstGeom prst="rect">
            <a:avLst/>
          </a:prstGeom>
          <a:noFill/>
        </p:spPr>
        <p:txBody>
          <a:bodyPr wrap="square" rtlCol="0">
            <a:spAutoFit/>
          </a:bodyPr>
          <a:lstStyle/>
          <a:p>
            <a:pPr algn="just"/>
            <a:r>
              <a:rPr lang="fr-FR" dirty="0"/>
              <a:t>Il s’agit d’un placement généralement a long terme: 10ans en moyenne</a:t>
            </a:r>
          </a:p>
        </p:txBody>
      </p:sp>
    </p:spTree>
    <p:extLst>
      <p:ext uri="{BB962C8B-B14F-4D97-AF65-F5344CB8AC3E}">
        <p14:creationId xmlns:p14="http://schemas.microsoft.com/office/powerpoint/2010/main" val="182282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3818D9-A176-46C8-9B40-5F53B5498332}"/>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448FC40F-CB9D-4633-A3A3-E23B29C83DC6}"/>
              </a:ext>
            </a:extLst>
          </p:cNvPr>
          <p:cNvPicPr>
            <a:picLocks noGrp="1" noChangeAspect="1"/>
          </p:cNvPicPr>
          <p:nvPr>
            <p:ph idx="1"/>
          </p:nvPr>
        </p:nvPicPr>
        <p:blipFill>
          <a:blip r:embed="rId2"/>
          <a:stretch>
            <a:fillRect/>
          </a:stretch>
        </p:blipFill>
        <p:spPr>
          <a:xfrm>
            <a:off x="4417454" y="1184856"/>
            <a:ext cx="7418231" cy="5063544"/>
          </a:xfrm>
        </p:spPr>
      </p:pic>
      <p:sp>
        <p:nvSpPr>
          <p:cNvPr id="3" name="Espace réservé du numéro de diapositive 2">
            <a:extLst>
              <a:ext uri="{FF2B5EF4-FFF2-40B4-BE49-F238E27FC236}">
                <a16:creationId xmlns:a16="http://schemas.microsoft.com/office/drawing/2014/main" id="{8FBEE302-66EA-4B22-8D86-EFEBD42F4EDD}"/>
              </a:ext>
            </a:extLst>
          </p:cNvPr>
          <p:cNvSpPr>
            <a:spLocks noGrp="1"/>
          </p:cNvSpPr>
          <p:nvPr>
            <p:ph type="sldNum" sz="quarter" idx="12"/>
          </p:nvPr>
        </p:nvSpPr>
        <p:spPr/>
        <p:txBody>
          <a:bodyPr/>
          <a:lstStyle/>
          <a:p>
            <a:fld id="{D57F1E4F-1CFF-5643-939E-02111984F565}" type="slidenum">
              <a:rPr lang="en-US" smtClean="0"/>
              <a:t>6</a:t>
            </a:fld>
            <a:endParaRPr lang="en-US" dirty="0"/>
          </a:p>
        </p:txBody>
      </p:sp>
      <p:sp>
        <p:nvSpPr>
          <p:cNvPr id="4" name="ZoneTexte 3">
            <a:extLst>
              <a:ext uri="{FF2B5EF4-FFF2-40B4-BE49-F238E27FC236}">
                <a16:creationId xmlns:a16="http://schemas.microsoft.com/office/drawing/2014/main" id="{84A6D10E-5300-4759-9F1F-8CD724FADE23}"/>
              </a:ext>
            </a:extLst>
          </p:cNvPr>
          <p:cNvSpPr txBox="1"/>
          <p:nvPr/>
        </p:nvSpPr>
        <p:spPr>
          <a:xfrm>
            <a:off x="344405" y="2459865"/>
            <a:ext cx="3879865" cy="2308324"/>
          </a:xfrm>
          <a:prstGeom prst="rect">
            <a:avLst/>
          </a:prstGeom>
          <a:noFill/>
        </p:spPr>
        <p:txBody>
          <a:bodyPr wrap="square" rtlCol="0">
            <a:spAutoFit/>
          </a:bodyPr>
          <a:lstStyle/>
          <a:p>
            <a:pPr algn="just"/>
            <a:r>
              <a:rPr lang="fr-FR" dirty="0"/>
              <a:t>Grace au capitaux investir par les associées elle achète des biens immobiliers de qualité situé dans des zones géographique et économique dynamiques provenant de différents secteurs d’</a:t>
            </a:r>
            <a:r>
              <a:rPr lang="fr-FR" dirty="0" err="1"/>
              <a:t>activté</a:t>
            </a:r>
            <a:r>
              <a:rPr lang="fr-FR" dirty="0"/>
              <a:t> pouvant atténuer ainsi le risque locatif.</a:t>
            </a:r>
          </a:p>
        </p:txBody>
      </p:sp>
    </p:spTree>
    <p:extLst>
      <p:ext uri="{BB962C8B-B14F-4D97-AF65-F5344CB8AC3E}">
        <p14:creationId xmlns:p14="http://schemas.microsoft.com/office/powerpoint/2010/main" val="3946080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30A4F9-1535-4785-9BDE-D42E5438829D}"/>
              </a:ext>
            </a:extLst>
          </p:cNvPr>
          <p:cNvSpPr>
            <a:spLocks noGrp="1"/>
          </p:cNvSpPr>
          <p:nvPr>
            <p:ph type="title"/>
          </p:nvPr>
        </p:nvSpPr>
        <p:spPr>
          <a:xfrm>
            <a:off x="1103312" y="452718"/>
            <a:ext cx="8947522" cy="1400530"/>
          </a:xfrm>
        </p:spPr>
        <p:txBody>
          <a:bodyPr/>
          <a:lstStyle/>
          <a:p>
            <a:pPr algn="ctr"/>
            <a:r>
              <a:rPr lang="fr-FR" dirty="0"/>
              <a:t>Pourquoi choisir la SCPI </a:t>
            </a:r>
          </a:p>
        </p:txBody>
      </p:sp>
      <p:sp>
        <p:nvSpPr>
          <p:cNvPr id="3" name="Espace réservé du contenu 2">
            <a:extLst>
              <a:ext uri="{FF2B5EF4-FFF2-40B4-BE49-F238E27FC236}">
                <a16:creationId xmlns:a16="http://schemas.microsoft.com/office/drawing/2014/main" id="{4E658948-AD07-40C3-927C-B4D125B5B602}"/>
              </a:ext>
            </a:extLst>
          </p:cNvPr>
          <p:cNvSpPr>
            <a:spLocks noGrp="1"/>
          </p:cNvSpPr>
          <p:nvPr>
            <p:ph idx="1"/>
          </p:nvPr>
        </p:nvSpPr>
        <p:spPr/>
        <p:txBody>
          <a:bodyPr>
            <a:normAutofit/>
          </a:bodyPr>
          <a:lstStyle/>
          <a:p>
            <a:r>
              <a:rPr lang="fr-FR" sz="3200" dirty="0"/>
              <a:t>Statistiques</a:t>
            </a:r>
          </a:p>
          <a:p>
            <a:r>
              <a:rPr lang="fr-FR" sz="3200" dirty="0"/>
              <a:t>Un revenue </a:t>
            </a:r>
            <a:r>
              <a:rPr lang="fr-FR" sz="3200" dirty="0" err="1"/>
              <a:t>regulier</a:t>
            </a:r>
            <a:endParaRPr lang="fr-FR" sz="3200" dirty="0"/>
          </a:p>
          <a:p>
            <a:r>
              <a:rPr lang="fr-FR" sz="3200" dirty="0"/>
              <a:t>Un investissement mutualisé</a:t>
            </a:r>
          </a:p>
          <a:p>
            <a:r>
              <a:rPr lang="fr-FR" sz="3200" dirty="0"/>
              <a:t>Différentes possibilités d’accès</a:t>
            </a:r>
          </a:p>
          <a:p>
            <a:r>
              <a:rPr lang="fr-FR" sz="3200" dirty="0"/>
              <a:t>Disponibilité</a:t>
            </a:r>
          </a:p>
          <a:p>
            <a:pPr marL="0" indent="0">
              <a:buNone/>
            </a:pPr>
            <a:endParaRPr lang="fr-FR" sz="3200" dirty="0"/>
          </a:p>
        </p:txBody>
      </p:sp>
      <p:sp>
        <p:nvSpPr>
          <p:cNvPr id="4" name="Espace réservé du numéro de diapositive 3">
            <a:extLst>
              <a:ext uri="{FF2B5EF4-FFF2-40B4-BE49-F238E27FC236}">
                <a16:creationId xmlns:a16="http://schemas.microsoft.com/office/drawing/2014/main" id="{B3678962-47DC-4F02-B0B2-085DAF613E7D}"/>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4157838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950CFF-83D4-47A7-ABDF-801FF9202620}"/>
              </a:ext>
            </a:extLst>
          </p:cNvPr>
          <p:cNvSpPr>
            <a:spLocks noGrp="1"/>
          </p:cNvSpPr>
          <p:nvPr>
            <p:ph type="title"/>
          </p:nvPr>
        </p:nvSpPr>
        <p:spPr>
          <a:xfrm>
            <a:off x="1103311" y="452718"/>
            <a:ext cx="8947523" cy="1400530"/>
          </a:xfrm>
        </p:spPr>
        <p:txBody>
          <a:bodyPr/>
          <a:lstStyle/>
          <a:p>
            <a:pPr algn="ctr"/>
            <a:r>
              <a:rPr lang="fr-FR" dirty="0"/>
              <a:t>Statistique</a:t>
            </a:r>
          </a:p>
        </p:txBody>
      </p:sp>
      <p:sp>
        <p:nvSpPr>
          <p:cNvPr id="3" name="Espace réservé du contenu 2">
            <a:extLst>
              <a:ext uri="{FF2B5EF4-FFF2-40B4-BE49-F238E27FC236}">
                <a16:creationId xmlns:a16="http://schemas.microsoft.com/office/drawing/2014/main" id="{184000A3-20B9-499C-AA1F-4B689EA01AF1}"/>
              </a:ext>
            </a:extLst>
          </p:cNvPr>
          <p:cNvSpPr>
            <a:spLocks noGrp="1"/>
          </p:cNvSpPr>
          <p:nvPr>
            <p:ph idx="1"/>
          </p:nvPr>
        </p:nvSpPr>
        <p:spPr/>
        <p:txBody>
          <a:bodyPr/>
          <a:lstStyle/>
          <a:p>
            <a:pPr algn="just"/>
            <a:r>
              <a:rPr lang="fr-FR" dirty="0"/>
              <a:t>Début 2015, selon l’INSEE, </a:t>
            </a:r>
            <a:r>
              <a:rPr lang="fr-FR" b="1" dirty="0"/>
              <a:t>62, 6%</a:t>
            </a:r>
            <a:r>
              <a:rPr lang="fr-FR" dirty="0"/>
              <a:t> des ménages vivant en France, détiennent un bien immobilier et la détention d’un patrimoine immobilier a augment de </a:t>
            </a:r>
            <a:r>
              <a:rPr lang="fr-FR" b="1" dirty="0"/>
              <a:t>0,9 point</a:t>
            </a:r>
            <a:r>
              <a:rPr lang="fr-FR" dirty="0"/>
              <a:t> depuis 2010 alors que l’augmentation du patrimoine financier, elle, stagne;</a:t>
            </a:r>
          </a:p>
          <a:p>
            <a:pPr algn="just"/>
            <a:r>
              <a:rPr lang="fr-FR" dirty="0"/>
              <a:t>Selon l’édition 2016 de l’enquête menée et publiée par Le Cercle de l’Epargne, </a:t>
            </a:r>
            <a:r>
              <a:rPr lang="fr-FR" b="1" dirty="0"/>
              <a:t>65%</a:t>
            </a:r>
            <a:r>
              <a:rPr lang="fr-FR" dirty="0"/>
              <a:t> des français jugent l’immobilier comme le placement le plus rentable, dans une logique de préparation de la retraite ;</a:t>
            </a:r>
          </a:p>
          <a:p>
            <a:pPr algn="just"/>
            <a:r>
              <a:rPr lang="fr-FR" dirty="0"/>
              <a:t>Selon cette même enquête, </a:t>
            </a:r>
            <a:r>
              <a:rPr lang="fr-FR" b="1" dirty="0"/>
              <a:t>73%</a:t>
            </a:r>
            <a:r>
              <a:rPr lang="fr-FR" dirty="0"/>
              <a:t> des français opteraient pour un placement immobilier plutôt que pour un placement financier.</a:t>
            </a:r>
          </a:p>
          <a:p>
            <a:pPr algn="just"/>
            <a:endParaRPr lang="fr-FR" dirty="0"/>
          </a:p>
        </p:txBody>
      </p:sp>
      <p:sp>
        <p:nvSpPr>
          <p:cNvPr id="4" name="Espace réservé du numéro de diapositive 3">
            <a:extLst>
              <a:ext uri="{FF2B5EF4-FFF2-40B4-BE49-F238E27FC236}">
                <a16:creationId xmlns:a16="http://schemas.microsoft.com/office/drawing/2014/main" id="{14706A78-A48D-4310-A5C0-01E5D5AF4219}"/>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249665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8F45C7-3CEF-4A67-BADF-20B9D72181D7}"/>
              </a:ext>
            </a:extLst>
          </p:cNvPr>
          <p:cNvSpPr>
            <a:spLocks noGrp="1"/>
          </p:cNvSpPr>
          <p:nvPr>
            <p:ph type="title"/>
          </p:nvPr>
        </p:nvSpPr>
        <p:spPr>
          <a:xfrm>
            <a:off x="646111" y="452718"/>
            <a:ext cx="9404723" cy="610698"/>
          </a:xfrm>
        </p:spPr>
        <p:txBody>
          <a:bodyPr/>
          <a:lstStyle/>
          <a:p>
            <a:endParaRPr lang="fr-FR" dirty="0"/>
          </a:p>
        </p:txBody>
      </p:sp>
      <p:graphicFrame>
        <p:nvGraphicFramePr>
          <p:cNvPr id="5" name="Espace réservé du contenu 4">
            <a:extLst>
              <a:ext uri="{FF2B5EF4-FFF2-40B4-BE49-F238E27FC236}">
                <a16:creationId xmlns:a16="http://schemas.microsoft.com/office/drawing/2014/main" id="{7EE7E574-50F3-4EBC-BC40-D3DF958489B2}"/>
              </a:ext>
            </a:extLst>
          </p:cNvPr>
          <p:cNvGraphicFramePr>
            <a:graphicFrameLocks noGrp="1"/>
          </p:cNvGraphicFramePr>
          <p:nvPr>
            <p:ph idx="1"/>
            <p:extLst>
              <p:ext uri="{D42A27DB-BD31-4B8C-83A1-F6EECF244321}">
                <p14:modId xmlns:p14="http://schemas.microsoft.com/office/powerpoint/2010/main" val="3627957224"/>
              </p:ext>
            </p:extLst>
          </p:nvPr>
        </p:nvGraphicFramePr>
        <p:xfrm>
          <a:off x="888642" y="1443877"/>
          <a:ext cx="9942492" cy="4456679"/>
        </p:xfrm>
        <a:graphic>
          <a:graphicData uri="http://schemas.openxmlformats.org/drawingml/2006/table">
            <a:tbl>
              <a:tblPr/>
              <a:tblGrid>
                <a:gridCol w="1420356">
                  <a:extLst>
                    <a:ext uri="{9D8B030D-6E8A-4147-A177-3AD203B41FA5}">
                      <a16:colId xmlns:a16="http://schemas.microsoft.com/office/drawing/2014/main" val="2547446565"/>
                    </a:ext>
                  </a:extLst>
                </a:gridCol>
                <a:gridCol w="1420356">
                  <a:extLst>
                    <a:ext uri="{9D8B030D-6E8A-4147-A177-3AD203B41FA5}">
                      <a16:colId xmlns:a16="http://schemas.microsoft.com/office/drawing/2014/main" val="3934950924"/>
                    </a:ext>
                  </a:extLst>
                </a:gridCol>
                <a:gridCol w="1420356">
                  <a:extLst>
                    <a:ext uri="{9D8B030D-6E8A-4147-A177-3AD203B41FA5}">
                      <a16:colId xmlns:a16="http://schemas.microsoft.com/office/drawing/2014/main" val="4224856811"/>
                    </a:ext>
                  </a:extLst>
                </a:gridCol>
                <a:gridCol w="1420356">
                  <a:extLst>
                    <a:ext uri="{9D8B030D-6E8A-4147-A177-3AD203B41FA5}">
                      <a16:colId xmlns:a16="http://schemas.microsoft.com/office/drawing/2014/main" val="1715695191"/>
                    </a:ext>
                  </a:extLst>
                </a:gridCol>
                <a:gridCol w="1420356">
                  <a:extLst>
                    <a:ext uri="{9D8B030D-6E8A-4147-A177-3AD203B41FA5}">
                      <a16:colId xmlns:a16="http://schemas.microsoft.com/office/drawing/2014/main" val="2973030259"/>
                    </a:ext>
                  </a:extLst>
                </a:gridCol>
                <a:gridCol w="1420356">
                  <a:extLst>
                    <a:ext uri="{9D8B030D-6E8A-4147-A177-3AD203B41FA5}">
                      <a16:colId xmlns:a16="http://schemas.microsoft.com/office/drawing/2014/main" val="3054705593"/>
                    </a:ext>
                  </a:extLst>
                </a:gridCol>
                <a:gridCol w="1420356">
                  <a:extLst>
                    <a:ext uri="{9D8B030D-6E8A-4147-A177-3AD203B41FA5}">
                      <a16:colId xmlns:a16="http://schemas.microsoft.com/office/drawing/2014/main" val="2555841335"/>
                    </a:ext>
                  </a:extLst>
                </a:gridCol>
              </a:tblGrid>
              <a:tr h="523153">
                <a:tc>
                  <a:txBody>
                    <a:bodyPr/>
                    <a:lstStyle/>
                    <a:p>
                      <a:r>
                        <a:rPr lang="fr-FR" sz="1300" b="1"/>
                        <a:t> </a:t>
                      </a:r>
                      <a:endParaRPr lang="fr-FR" sz="1300"/>
                    </a:p>
                  </a:txBody>
                  <a:tcPr marL="65559" marR="65559" marT="32779" marB="32779" anchor="ctr">
                    <a:lnL>
                      <a:noFill/>
                    </a:lnL>
                    <a:lnR>
                      <a:noFill/>
                    </a:lnR>
                    <a:lnT>
                      <a:noFill/>
                    </a:lnT>
                    <a:lnB>
                      <a:noFill/>
                    </a:lnB>
                  </a:tcPr>
                </a:tc>
                <a:tc>
                  <a:txBody>
                    <a:bodyPr/>
                    <a:lstStyle/>
                    <a:p>
                      <a:r>
                        <a:rPr lang="fr-FR" sz="1300" b="1"/>
                        <a:t>2010</a:t>
                      </a:r>
                      <a:endParaRPr lang="fr-FR" sz="1300"/>
                    </a:p>
                  </a:txBody>
                  <a:tcPr marL="65559" marR="65559" marT="32779" marB="32779" anchor="ctr">
                    <a:lnL>
                      <a:noFill/>
                    </a:lnL>
                    <a:lnR>
                      <a:noFill/>
                    </a:lnR>
                    <a:lnT>
                      <a:noFill/>
                    </a:lnT>
                    <a:lnB>
                      <a:noFill/>
                    </a:lnB>
                  </a:tcPr>
                </a:tc>
                <a:tc>
                  <a:txBody>
                    <a:bodyPr/>
                    <a:lstStyle/>
                    <a:p>
                      <a:r>
                        <a:rPr lang="fr-FR" sz="1300" b="1"/>
                        <a:t>2011</a:t>
                      </a:r>
                      <a:endParaRPr lang="fr-FR" sz="1300"/>
                    </a:p>
                  </a:txBody>
                  <a:tcPr marL="65559" marR="65559" marT="32779" marB="32779" anchor="ctr">
                    <a:lnL>
                      <a:noFill/>
                    </a:lnL>
                    <a:lnR>
                      <a:noFill/>
                    </a:lnR>
                    <a:lnT>
                      <a:noFill/>
                    </a:lnT>
                    <a:lnB>
                      <a:noFill/>
                    </a:lnB>
                  </a:tcPr>
                </a:tc>
                <a:tc>
                  <a:txBody>
                    <a:bodyPr/>
                    <a:lstStyle/>
                    <a:p>
                      <a:r>
                        <a:rPr lang="fr-FR" sz="1300" b="1"/>
                        <a:t>2012</a:t>
                      </a:r>
                      <a:endParaRPr lang="fr-FR" sz="1300"/>
                    </a:p>
                  </a:txBody>
                  <a:tcPr marL="65559" marR="65559" marT="32779" marB="32779" anchor="ctr">
                    <a:lnL>
                      <a:noFill/>
                    </a:lnL>
                    <a:lnR>
                      <a:noFill/>
                    </a:lnR>
                    <a:lnT>
                      <a:noFill/>
                    </a:lnT>
                    <a:lnB>
                      <a:noFill/>
                    </a:lnB>
                  </a:tcPr>
                </a:tc>
                <a:tc>
                  <a:txBody>
                    <a:bodyPr/>
                    <a:lstStyle/>
                    <a:p>
                      <a:r>
                        <a:rPr lang="fr-FR" sz="1300" b="1"/>
                        <a:t>2013</a:t>
                      </a:r>
                      <a:endParaRPr lang="fr-FR" sz="1300"/>
                    </a:p>
                  </a:txBody>
                  <a:tcPr marL="65559" marR="65559" marT="32779" marB="32779" anchor="ctr">
                    <a:lnL>
                      <a:noFill/>
                    </a:lnL>
                    <a:lnR>
                      <a:noFill/>
                    </a:lnR>
                    <a:lnT>
                      <a:noFill/>
                    </a:lnT>
                    <a:lnB>
                      <a:noFill/>
                    </a:lnB>
                  </a:tcPr>
                </a:tc>
                <a:tc>
                  <a:txBody>
                    <a:bodyPr/>
                    <a:lstStyle/>
                    <a:p>
                      <a:r>
                        <a:rPr lang="fr-FR" sz="1300" b="1"/>
                        <a:t>2014</a:t>
                      </a:r>
                      <a:endParaRPr lang="fr-FR" sz="1300"/>
                    </a:p>
                  </a:txBody>
                  <a:tcPr marL="65559" marR="65559" marT="32779" marB="32779" anchor="ctr">
                    <a:lnL>
                      <a:noFill/>
                    </a:lnL>
                    <a:lnR>
                      <a:noFill/>
                    </a:lnR>
                    <a:lnT>
                      <a:noFill/>
                    </a:lnT>
                    <a:lnB>
                      <a:noFill/>
                    </a:lnB>
                  </a:tcPr>
                </a:tc>
                <a:tc>
                  <a:txBody>
                    <a:bodyPr/>
                    <a:lstStyle/>
                    <a:p>
                      <a:r>
                        <a:rPr lang="fr-FR" sz="1300" b="1"/>
                        <a:t>2015</a:t>
                      </a:r>
                      <a:endParaRPr lang="fr-FR" sz="1300"/>
                    </a:p>
                  </a:txBody>
                  <a:tcPr marL="65559" marR="65559" marT="32779" marB="32779" anchor="ctr">
                    <a:lnL>
                      <a:noFill/>
                    </a:lnL>
                    <a:lnR>
                      <a:noFill/>
                    </a:lnR>
                    <a:lnT>
                      <a:noFill/>
                    </a:lnT>
                    <a:lnB>
                      <a:noFill/>
                    </a:lnB>
                  </a:tcPr>
                </a:tc>
                <a:extLst>
                  <a:ext uri="{0D108BD9-81ED-4DB2-BD59-A6C34878D82A}">
                    <a16:rowId xmlns:a16="http://schemas.microsoft.com/office/drawing/2014/main" val="592985106"/>
                  </a:ext>
                </a:extLst>
              </a:tr>
              <a:tr h="1442293">
                <a:tc>
                  <a:txBody>
                    <a:bodyPr/>
                    <a:lstStyle/>
                    <a:p>
                      <a:r>
                        <a:rPr lang="fr-FR" sz="1300" b="1"/>
                        <a:t>Capitalisation (en millions d’€)</a:t>
                      </a:r>
                      <a:endParaRPr lang="fr-FR" sz="1300"/>
                    </a:p>
                  </a:txBody>
                  <a:tcPr marL="65559" marR="65559" marT="32779" marB="32779" anchor="ctr">
                    <a:lnL>
                      <a:noFill/>
                    </a:lnL>
                    <a:lnR>
                      <a:noFill/>
                    </a:lnR>
                    <a:lnT>
                      <a:noFill/>
                    </a:lnT>
                    <a:lnB>
                      <a:noFill/>
                    </a:lnB>
                  </a:tcPr>
                </a:tc>
                <a:tc>
                  <a:txBody>
                    <a:bodyPr/>
                    <a:lstStyle/>
                    <a:p>
                      <a:r>
                        <a:rPr lang="fr-FR" sz="1300"/>
                        <a:t>22315</a:t>
                      </a:r>
                    </a:p>
                  </a:txBody>
                  <a:tcPr marL="65559" marR="65559" marT="32779" marB="32779" anchor="ctr">
                    <a:lnL>
                      <a:noFill/>
                    </a:lnL>
                    <a:lnR>
                      <a:noFill/>
                    </a:lnR>
                    <a:lnT>
                      <a:noFill/>
                    </a:lnT>
                    <a:lnB>
                      <a:noFill/>
                    </a:lnB>
                  </a:tcPr>
                </a:tc>
                <a:tc>
                  <a:txBody>
                    <a:bodyPr/>
                    <a:lstStyle/>
                    <a:p>
                      <a:r>
                        <a:rPr lang="fr-FR" sz="1300" dirty="0"/>
                        <a:t>24841</a:t>
                      </a:r>
                    </a:p>
                  </a:txBody>
                  <a:tcPr marL="65559" marR="65559" marT="32779" marB="32779" anchor="ctr">
                    <a:lnL>
                      <a:noFill/>
                    </a:lnL>
                    <a:lnR>
                      <a:noFill/>
                    </a:lnR>
                    <a:lnT>
                      <a:noFill/>
                    </a:lnT>
                    <a:lnB>
                      <a:noFill/>
                    </a:lnB>
                  </a:tcPr>
                </a:tc>
                <a:tc>
                  <a:txBody>
                    <a:bodyPr/>
                    <a:lstStyle/>
                    <a:p>
                      <a:r>
                        <a:rPr lang="fr-FR" sz="1300"/>
                        <a:t>27229</a:t>
                      </a:r>
                    </a:p>
                  </a:txBody>
                  <a:tcPr marL="65559" marR="65559" marT="32779" marB="32779" anchor="ctr">
                    <a:lnL>
                      <a:noFill/>
                    </a:lnL>
                    <a:lnR>
                      <a:noFill/>
                    </a:lnR>
                    <a:lnT>
                      <a:noFill/>
                    </a:lnT>
                    <a:lnB>
                      <a:noFill/>
                    </a:lnB>
                  </a:tcPr>
                </a:tc>
                <a:tc>
                  <a:txBody>
                    <a:bodyPr/>
                    <a:lstStyle/>
                    <a:p>
                      <a:r>
                        <a:rPr lang="fr-FR" sz="1300"/>
                        <a:t>29964</a:t>
                      </a:r>
                    </a:p>
                  </a:txBody>
                  <a:tcPr marL="65559" marR="65559" marT="32779" marB="32779" anchor="ctr">
                    <a:lnL>
                      <a:noFill/>
                    </a:lnL>
                    <a:lnR>
                      <a:noFill/>
                    </a:lnR>
                    <a:lnT>
                      <a:noFill/>
                    </a:lnT>
                    <a:lnB>
                      <a:noFill/>
                    </a:lnB>
                  </a:tcPr>
                </a:tc>
                <a:tc>
                  <a:txBody>
                    <a:bodyPr/>
                    <a:lstStyle/>
                    <a:p>
                      <a:r>
                        <a:rPr lang="fr-FR" sz="1300"/>
                        <a:t>32870</a:t>
                      </a:r>
                    </a:p>
                  </a:txBody>
                  <a:tcPr marL="65559" marR="65559" marT="32779" marB="32779" anchor="ctr">
                    <a:lnL>
                      <a:noFill/>
                    </a:lnL>
                    <a:lnR>
                      <a:noFill/>
                    </a:lnR>
                    <a:lnT>
                      <a:noFill/>
                    </a:lnT>
                    <a:lnB>
                      <a:noFill/>
                    </a:lnB>
                  </a:tcPr>
                </a:tc>
                <a:tc>
                  <a:txBody>
                    <a:bodyPr/>
                    <a:lstStyle/>
                    <a:p>
                      <a:r>
                        <a:rPr lang="fr-FR" sz="1300"/>
                        <a:t>37823</a:t>
                      </a:r>
                    </a:p>
                  </a:txBody>
                  <a:tcPr marL="65559" marR="65559" marT="32779" marB="32779" anchor="ctr">
                    <a:lnL>
                      <a:noFill/>
                    </a:lnL>
                    <a:lnR>
                      <a:noFill/>
                    </a:lnR>
                    <a:lnT>
                      <a:noFill/>
                    </a:lnT>
                    <a:lnB>
                      <a:noFill/>
                    </a:lnB>
                  </a:tcPr>
                </a:tc>
                <a:extLst>
                  <a:ext uri="{0D108BD9-81ED-4DB2-BD59-A6C34878D82A}">
                    <a16:rowId xmlns:a16="http://schemas.microsoft.com/office/drawing/2014/main" val="807399736"/>
                  </a:ext>
                </a:extLst>
              </a:tr>
              <a:tr h="1442293">
                <a:tc>
                  <a:txBody>
                    <a:bodyPr/>
                    <a:lstStyle/>
                    <a:p>
                      <a:r>
                        <a:rPr lang="fr-FR" sz="1300" b="1"/>
                        <a:t>Collecte nette ( en millions d’€)</a:t>
                      </a:r>
                      <a:endParaRPr lang="fr-FR" sz="1300"/>
                    </a:p>
                  </a:txBody>
                  <a:tcPr marL="65559" marR="65559" marT="32779" marB="32779" anchor="ctr">
                    <a:lnL>
                      <a:noFill/>
                    </a:lnL>
                    <a:lnR>
                      <a:noFill/>
                    </a:lnR>
                    <a:lnT>
                      <a:noFill/>
                    </a:lnT>
                    <a:lnB>
                      <a:noFill/>
                    </a:lnB>
                  </a:tcPr>
                </a:tc>
                <a:tc>
                  <a:txBody>
                    <a:bodyPr/>
                    <a:lstStyle/>
                    <a:p>
                      <a:r>
                        <a:rPr lang="fr-FR" sz="1300"/>
                        <a:t>2458</a:t>
                      </a:r>
                    </a:p>
                  </a:txBody>
                  <a:tcPr marL="65559" marR="65559" marT="32779" marB="32779" anchor="ctr">
                    <a:lnL>
                      <a:noFill/>
                    </a:lnL>
                    <a:lnR>
                      <a:noFill/>
                    </a:lnR>
                    <a:lnT>
                      <a:noFill/>
                    </a:lnT>
                    <a:lnB>
                      <a:noFill/>
                    </a:lnB>
                  </a:tcPr>
                </a:tc>
                <a:tc>
                  <a:txBody>
                    <a:bodyPr/>
                    <a:lstStyle/>
                    <a:p>
                      <a:r>
                        <a:rPr lang="fr-FR" sz="1300" dirty="0"/>
                        <a:t>2504</a:t>
                      </a:r>
                    </a:p>
                  </a:txBody>
                  <a:tcPr marL="65559" marR="65559" marT="32779" marB="32779" anchor="ctr">
                    <a:lnL>
                      <a:noFill/>
                    </a:lnL>
                    <a:lnR>
                      <a:noFill/>
                    </a:lnR>
                    <a:lnT>
                      <a:noFill/>
                    </a:lnT>
                    <a:lnB>
                      <a:noFill/>
                    </a:lnB>
                  </a:tcPr>
                </a:tc>
                <a:tc>
                  <a:txBody>
                    <a:bodyPr/>
                    <a:lstStyle/>
                    <a:p>
                      <a:r>
                        <a:rPr lang="fr-FR" sz="1300" dirty="0"/>
                        <a:t>2500</a:t>
                      </a:r>
                    </a:p>
                  </a:txBody>
                  <a:tcPr marL="65559" marR="65559" marT="32779" marB="32779" anchor="ctr">
                    <a:lnL>
                      <a:noFill/>
                    </a:lnL>
                    <a:lnR>
                      <a:noFill/>
                    </a:lnR>
                    <a:lnT>
                      <a:noFill/>
                    </a:lnT>
                    <a:lnB>
                      <a:noFill/>
                    </a:lnB>
                  </a:tcPr>
                </a:tc>
                <a:tc>
                  <a:txBody>
                    <a:bodyPr/>
                    <a:lstStyle/>
                    <a:p>
                      <a:r>
                        <a:rPr lang="fr-FR" sz="1300"/>
                        <a:t>2500</a:t>
                      </a:r>
                    </a:p>
                  </a:txBody>
                  <a:tcPr marL="65559" marR="65559" marT="32779" marB="32779" anchor="ctr">
                    <a:lnL>
                      <a:noFill/>
                    </a:lnL>
                    <a:lnR>
                      <a:noFill/>
                    </a:lnR>
                    <a:lnT>
                      <a:noFill/>
                    </a:lnT>
                    <a:lnB>
                      <a:noFill/>
                    </a:lnB>
                  </a:tcPr>
                </a:tc>
                <a:tc>
                  <a:txBody>
                    <a:bodyPr/>
                    <a:lstStyle/>
                    <a:p>
                      <a:r>
                        <a:rPr lang="fr-FR" sz="1300"/>
                        <a:t>2931</a:t>
                      </a:r>
                    </a:p>
                  </a:txBody>
                  <a:tcPr marL="65559" marR="65559" marT="32779" marB="32779" anchor="ctr">
                    <a:lnL>
                      <a:noFill/>
                    </a:lnL>
                    <a:lnR>
                      <a:noFill/>
                    </a:lnR>
                    <a:lnT>
                      <a:noFill/>
                    </a:lnT>
                    <a:lnB>
                      <a:noFill/>
                    </a:lnB>
                  </a:tcPr>
                </a:tc>
                <a:tc>
                  <a:txBody>
                    <a:bodyPr/>
                    <a:lstStyle/>
                    <a:p>
                      <a:r>
                        <a:rPr lang="fr-FR" sz="1300" dirty="0"/>
                        <a:t>4975</a:t>
                      </a:r>
                    </a:p>
                  </a:txBody>
                  <a:tcPr marL="65559" marR="65559" marT="32779" marB="32779" anchor="ctr">
                    <a:lnL>
                      <a:noFill/>
                    </a:lnL>
                    <a:lnR>
                      <a:noFill/>
                    </a:lnR>
                    <a:lnT>
                      <a:noFill/>
                    </a:lnT>
                    <a:lnB>
                      <a:noFill/>
                    </a:lnB>
                  </a:tcPr>
                </a:tc>
                <a:extLst>
                  <a:ext uri="{0D108BD9-81ED-4DB2-BD59-A6C34878D82A}">
                    <a16:rowId xmlns:a16="http://schemas.microsoft.com/office/drawing/2014/main" val="1967182930"/>
                  </a:ext>
                </a:extLst>
              </a:tr>
              <a:tr h="1048940">
                <a:tc>
                  <a:txBody>
                    <a:bodyPr/>
                    <a:lstStyle/>
                    <a:p>
                      <a:r>
                        <a:rPr lang="fr-FR" sz="1300" b="1"/>
                        <a:t>Performances (en %)</a:t>
                      </a:r>
                      <a:endParaRPr lang="fr-FR" sz="1300"/>
                    </a:p>
                  </a:txBody>
                  <a:tcPr marL="65559" marR="65559" marT="32779" marB="32779" anchor="ctr">
                    <a:lnL>
                      <a:noFill/>
                    </a:lnL>
                    <a:lnR>
                      <a:noFill/>
                    </a:lnR>
                    <a:lnT>
                      <a:noFill/>
                    </a:lnT>
                    <a:lnB>
                      <a:noFill/>
                    </a:lnB>
                  </a:tcPr>
                </a:tc>
                <a:tc>
                  <a:txBody>
                    <a:bodyPr/>
                    <a:lstStyle/>
                    <a:p>
                      <a:r>
                        <a:rPr lang="fr-FR" sz="1300"/>
                        <a:t>5,48</a:t>
                      </a:r>
                    </a:p>
                  </a:txBody>
                  <a:tcPr marL="65559" marR="65559" marT="32779" marB="32779" anchor="ctr">
                    <a:lnL>
                      <a:noFill/>
                    </a:lnL>
                    <a:lnR>
                      <a:noFill/>
                    </a:lnR>
                    <a:lnT>
                      <a:noFill/>
                    </a:lnT>
                    <a:lnB>
                      <a:noFill/>
                    </a:lnB>
                  </a:tcPr>
                </a:tc>
                <a:tc>
                  <a:txBody>
                    <a:bodyPr/>
                    <a:lstStyle/>
                    <a:p>
                      <a:r>
                        <a:rPr lang="fr-FR" sz="1300"/>
                        <a:t>5,23</a:t>
                      </a:r>
                    </a:p>
                  </a:txBody>
                  <a:tcPr marL="65559" marR="65559" marT="32779" marB="32779" anchor="ctr">
                    <a:lnL>
                      <a:noFill/>
                    </a:lnL>
                    <a:lnR>
                      <a:noFill/>
                    </a:lnR>
                    <a:lnT>
                      <a:noFill/>
                    </a:lnT>
                    <a:lnB>
                      <a:noFill/>
                    </a:lnB>
                  </a:tcPr>
                </a:tc>
                <a:tc>
                  <a:txBody>
                    <a:bodyPr/>
                    <a:lstStyle/>
                    <a:p>
                      <a:r>
                        <a:rPr lang="fr-FR" sz="1300"/>
                        <a:t>5,27</a:t>
                      </a:r>
                    </a:p>
                  </a:txBody>
                  <a:tcPr marL="65559" marR="65559" marT="32779" marB="32779" anchor="ctr">
                    <a:lnL>
                      <a:noFill/>
                    </a:lnL>
                    <a:lnR>
                      <a:noFill/>
                    </a:lnR>
                    <a:lnT>
                      <a:noFill/>
                    </a:lnT>
                    <a:lnB>
                      <a:noFill/>
                    </a:lnB>
                  </a:tcPr>
                </a:tc>
                <a:tc>
                  <a:txBody>
                    <a:bodyPr/>
                    <a:lstStyle/>
                    <a:p>
                      <a:r>
                        <a:rPr lang="fr-FR" sz="1300"/>
                        <a:t>5,15</a:t>
                      </a:r>
                    </a:p>
                  </a:txBody>
                  <a:tcPr marL="65559" marR="65559" marT="32779" marB="32779" anchor="ctr">
                    <a:lnL>
                      <a:noFill/>
                    </a:lnL>
                    <a:lnR>
                      <a:noFill/>
                    </a:lnR>
                    <a:lnT>
                      <a:noFill/>
                    </a:lnT>
                    <a:lnB>
                      <a:noFill/>
                    </a:lnB>
                  </a:tcPr>
                </a:tc>
                <a:tc>
                  <a:txBody>
                    <a:bodyPr/>
                    <a:lstStyle/>
                    <a:p>
                      <a:r>
                        <a:rPr lang="fr-FR" sz="1300"/>
                        <a:t>5,08</a:t>
                      </a:r>
                    </a:p>
                  </a:txBody>
                  <a:tcPr marL="65559" marR="65559" marT="32779" marB="32779" anchor="ctr">
                    <a:lnL>
                      <a:noFill/>
                    </a:lnL>
                    <a:lnR>
                      <a:noFill/>
                    </a:lnR>
                    <a:lnT>
                      <a:noFill/>
                    </a:lnT>
                    <a:lnB>
                      <a:noFill/>
                    </a:lnB>
                  </a:tcPr>
                </a:tc>
                <a:tc>
                  <a:txBody>
                    <a:bodyPr/>
                    <a:lstStyle/>
                    <a:p>
                      <a:r>
                        <a:rPr lang="fr-FR" sz="1300" dirty="0"/>
                        <a:t>4,85</a:t>
                      </a:r>
                    </a:p>
                  </a:txBody>
                  <a:tcPr marL="65559" marR="65559" marT="32779" marB="32779" anchor="ctr">
                    <a:lnL>
                      <a:noFill/>
                    </a:lnL>
                    <a:lnR>
                      <a:noFill/>
                    </a:lnR>
                    <a:lnT>
                      <a:noFill/>
                    </a:lnT>
                    <a:lnB>
                      <a:noFill/>
                    </a:lnB>
                  </a:tcPr>
                </a:tc>
                <a:extLst>
                  <a:ext uri="{0D108BD9-81ED-4DB2-BD59-A6C34878D82A}">
                    <a16:rowId xmlns:a16="http://schemas.microsoft.com/office/drawing/2014/main" val="2145448358"/>
                  </a:ext>
                </a:extLst>
              </a:tr>
            </a:tbl>
          </a:graphicData>
        </a:graphic>
      </p:graphicFrame>
      <p:sp>
        <p:nvSpPr>
          <p:cNvPr id="4" name="Espace réservé du numéro de diapositive 3">
            <a:extLst>
              <a:ext uri="{FF2B5EF4-FFF2-40B4-BE49-F238E27FC236}">
                <a16:creationId xmlns:a16="http://schemas.microsoft.com/office/drawing/2014/main" id="{8A0FFF01-26B5-4843-9D7F-1114512D897D}"/>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8249350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1443</TotalTime>
  <Words>475</Words>
  <Application>Microsoft Office PowerPoint</Application>
  <PresentationFormat>Grand écran</PresentationFormat>
  <Paragraphs>94</Paragraphs>
  <Slides>29</Slides>
  <Notes>0</Notes>
  <HiddenSlides>0</HiddenSlides>
  <MMClips>1</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29</vt:i4>
      </vt:variant>
    </vt:vector>
  </HeadingPairs>
  <TitlesOfParts>
    <vt:vector size="34" baseType="lpstr">
      <vt:lpstr>Arial</vt:lpstr>
      <vt:lpstr>Calibri</vt:lpstr>
      <vt:lpstr>Century Gothic</vt:lpstr>
      <vt:lpstr>Wingdings 3</vt:lpstr>
      <vt:lpstr>Ion</vt:lpstr>
      <vt:lpstr>Présentation PowerPoint</vt:lpstr>
      <vt:lpstr>Qu’es-ce qu’une SCPI</vt:lpstr>
      <vt:lpstr>Définiton</vt:lpstr>
      <vt:lpstr>Concept</vt:lpstr>
      <vt:lpstr>Présentation PowerPoint</vt:lpstr>
      <vt:lpstr>Présentation PowerPoint</vt:lpstr>
      <vt:lpstr>Pourquoi choisir la SCPI </vt:lpstr>
      <vt:lpstr>Statistique</vt:lpstr>
      <vt:lpstr>Présentation PowerPoint</vt:lpstr>
      <vt:lpstr>Revenues réguliers</vt:lpstr>
      <vt:lpstr>Présentation PowerPoint</vt:lpstr>
      <vt:lpstr>Investissement mutualisé</vt:lpstr>
      <vt:lpstr>Comment investir en SCPI</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Différents possibilités d’accès</vt:lpstr>
      <vt:lpstr>Plan</vt:lpstr>
      <vt:lpstr>Développement app</vt:lpstr>
      <vt:lpstr>Présentation PowerPoint</vt:lpstr>
      <vt:lpstr>Présentation PowerPoint</vt:lpstr>
      <vt:lpstr>Architecture du code</vt:lpstr>
      <vt:lpstr>Présentation PowerPoint</vt:lpstr>
      <vt:lpstr>Place à la démo</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Sem Lord FANOU</dc:creator>
  <cp:lastModifiedBy>Sem Lord FANOU</cp:lastModifiedBy>
  <cp:revision>36</cp:revision>
  <dcterms:created xsi:type="dcterms:W3CDTF">2020-01-10T02:00:41Z</dcterms:created>
  <dcterms:modified xsi:type="dcterms:W3CDTF">2020-04-03T20:16:31Z</dcterms:modified>
</cp:coreProperties>
</file>